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8" r:id="rId6"/>
    <p:sldId id="268" r:id="rId7"/>
    <p:sldId id="259" r:id="rId8"/>
    <p:sldId id="267" r:id="rId9"/>
    <p:sldId id="271" r:id="rId10"/>
    <p:sldId id="264" r:id="rId11"/>
    <p:sldId id="269" r:id="rId12"/>
    <p:sldId id="260" r:id="rId13"/>
    <p:sldId id="261" r:id="rId14"/>
    <p:sldId id="266" r:id="rId15"/>
    <p:sldId id="270" r:id="rId16"/>
    <p:sldId id="265" r:id="rId17"/>
    <p:sldId id="263" r:id="rId18"/>
    <p:sldId id="272" r:id="rId19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99A1"/>
    <a:srgbClr val="DAF14D"/>
    <a:srgbClr val="3FFF9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226701-3C8E-4036-8E14-2EE407EF7736}" v="10" dt="2026-05-04T10:56:27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an Hejduk" userId="d1f6ce4f-1a9a-48d4-9ab5-f7cd0f1b2415" providerId="ADAL" clId="{C07427DF-CA3A-4836-8A1A-5838327323EB}"/>
    <pc:docChg chg="custSel modSld">
      <pc:chgData name="Milan Hejduk" userId="d1f6ce4f-1a9a-48d4-9ab5-f7cd0f1b2415" providerId="ADAL" clId="{C07427DF-CA3A-4836-8A1A-5838327323EB}" dt="2026-04-22T14:19:52.282" v="467" actId="6549"/>
      <pc:docMkLst>
        <pc:docMk/>
      </pc:docMkLst>
      <pc:sldChg chg="modSp mod">
        <pc:chgData name="Milan Hejduk" userId="d1f6ce4f-1a9a-48d4-9ab5-f7cd0f1b2415" providerId="ADAL" clId="{C07427DF-CA3A-4836-8A1A-5838327323EB}" dt="2026-04-22T14:19:52.282" v="467" actId="6549"/>
        <pc:sldMkLst>
          <pc:docMk/>
          <pc:sldMk cId="4199231558" sldId="263"/>
        </pc:sldMkLst>
        <pc:spChg chg="mod">
          <ac:chgData name="Milan Hejduk" userId="d1f6ce4f-1a9a-48d4-9ab5-f7cd0f1b2415" providerId="ADAL" clId="{C07427DF-CA3A-4836-8A1A-5838327323EB}" dt="2026-04-22T14:19:52.282" v="467" actId="6549"/>
          <ac:spMkLst>
            <pc:docMk/>
            <pc:sldMk cId="4199231558" sldId="263"/>
            <ac:spMk id="3" creationId="{4706E7A6-51C0-82DE-2047-039C69907D68}"/>
          </ac:spMkLst>
        </pc:spChg>
      </pc:sldChg>
      <pc:sldChg chg="modSp mod">
        <pc:chgData name="Milan Hejduk" userId="d1f6ce4f-1a9a-48d4-9ab5-f7cd0f1b2415" providerId="ADAL" clId="{C07427DF-CA3A-4836-8A1A-5838327323EB}" dt="2026-04-22T14:10:57.793" v="156" actId="20577"/>
        <pc:sldMkLst>
          <pc:docMk/>
          <pc:sldMk cId="4059569075" sldId="264"/>
        </pc:sldMkLst>
        <pc:spChg chg="mod">
          <ac:chgData name="Milan Hejduk" userId="d1f6ce4f-1a9a-48d4-9ab5-f7cd0f1b2415" providerId="ADAL" clId="{C07427DF-CA3A-4836-8A1A-5838327323EB}" dt="2026-04-22T14:10:57.793" v="156" actId="20577"/>
          <ac:spMkLst>
            <pc:docMk/>
            <pc:sldMk cId="4059569075" sldId="264"/>
            <ac:spMk id="4" creationId="{3D8DE19B-4FB2-9330-06FF-086721AC4653}"/>
          </ac:spMkLst>
        </pc:spChg>
      </pc:sldChg>
      <pc:sldChg chg="modSp mod">
        <pc:chgData name="Milan Hejduk" userId="d1f6ce4f-1a9a-48d4-9ab5-f7cd0f1b2415" providerId="ADAL" clId="{C07427DF-CA3A-4836-8A1A-5838327323EB}" dt="2026-04-22T14:18:06.047" v="353" actId="20577"/>
        <pc:sldMkLst>
          <pc:docMk/>
          <pc:sldMk cId="2296496504" sldId="265"/>
        </pc:sldMkLst>
        <pc:graphicFrameChg chg="mod modGraphic">
          <ac:chgData name="Milan Hejduk" userId="d1f6ce4f-1a9a-48d4-9ab5-f7cd0f1b2415" providerId="ADAL" clId="{C07427DF-CA3A-4836-8A1A-5838327323EB}" dt="2026-04-22T14:18:06.047" v="353" actId="20577"/>
          <ac:graphicFrameMkLst>
            <pc:docMk/>
            <pc:sldMk cId="2296496504" sldId="265"/>
            <ac:graphicFrameMk id="5" creationId="{8F6944C3-E6ED-C469-EA7B-E51F5DC99B8E}"/>
          </ac:graphicFrameMkLst>
        </pc:graphicFrameChg>
      </pc:sldChg>
      <pc:sldChg chg="modSp mod">
        <pc:chgData name="Milan Hejduk" userId="d1f6ce4f-1a9a-48d4-9ab5-f7cd0f1b2415" providerId="ADAL" clId="{C07427DF-CA3A-4836-8A1A-5838327323EB}" dt="2026-04-22T14:12:01.689" v="218" actId="20577"/>
        <pc:sldMkLst>
          <pc:docMk/>
          <pc:sldMk cId="901954467" sldId="269"/>
        </pc:sldMkLst>
        <pc:spChg chg="mod">
          <ac:chgData name="Milan Hejduk" userId="d1f6ce4f-1a9a-48d4-9ab5-f7cd0f1b2415" providerId="ADAL" clId="{C07427DF-CA3A-4836-8A1A-5838327323EB}" dt="2026-04-22T14:12:01.689" v="218" actId="20577"/>
          <ac:spMkLst>
            <pc:docMk/>
            <pc:sldMk cId="901954467" sldId="269"/>
            <ac:spMk id="3" creationId="{0F737FBE-0F08-46F0-27CA-74D68FBBEE94}"/>
          </ac:spMkLst>
        </pc:spChg>
      </pc:sldChg>
    </pc:docChg>
  </pc:docChgLst>
  <pc:docChgLst>
    <pc:chgData name="Kateřina Strnadová" userId="c1467ab6-e837-41aa-a64a-f4e6cb26f847" providerId="ADAL" clId="{35273788-AB68-4DD5-BDA0-35C93A92B8A3}"/>
    <pc:docChg chg="modSld">
      <pc:chgData name="Kateřina Strnadová" userId="c1467ab6-e837-41aa-a64a-f4e6cb26f847" providerId="ADAL" clId="{35273788-AB68-4DD5-BDA0-35C93A92B8A3}" dt="2026-05-04T10:56:27.237" v="9" actId="20577"/>
      <pc:docMkLst>
        <pc:docMk/>
      </pc:docMkLst>
      <pc:sldChg chg="modSp mod">
        <pc:chgData name="Kateřina Strnadová" userId="c1467ab6-e837-41aa-a64a-f4e6cb26f847" providerId="ADAL" clId="{35273788-AB68-4DD5-BDA0-35C93A92B8A3}" dt="2026-05-04T10:56:27.237" v="9" actId="20577"/>
        <pc:sldMkLst>
          <pc:docMk/>
          <pc:sldMk cId="2734058130" sldId="271"/>
        </pc:sldMkLst>
        <pc:spChg chg="mod">
          <ac:chgData name="Kateřina Strnadová" userId="c1467ab6-e837-41aa-a64a-f4e6cb26f847" providerId="ADAL" clId="{35273788-AB68-4DD5-BDA0-35C93A92B8A3}" dt="2026-05-04T10:55:49.172" v="1" actId="20577"/>
          <ac:spMkLst>
            <pc:docMk/>
            <pc:sldMk cId="2734058130" sldId="271"/>
            <ac:spMk id="2" creationId="{E9C98C03-F6CD-485A-431A-E5008B533005}"/>
          </ac:spMkLst>
        </pc:spChg>
        <pc:spChg chg="mod">
          <ac:chgData name="Kateřina Strnadová" userId="c1467ab6-e837-41aa-a64a-f4e6cb26f847" providerId="ADAL" clId="{35273788-AB68-4DD5-BDA0-35C93A92B8A3}" dt="2026-05-04T10:56:27.237" v="9" actId="20577"/>
          <ac:spMkLst>
            <pc:docMk/>
            <pc:sldMk cId="2734058130" sldId="271"/>
            <ac:spMk id="6" creationId="{6CBD6019-5DE4-0D3B-9D2A-72A9A0CF80B9}"/>
          </ac:spMkLst>
        </pc:spChg>
        <pc:spChg chg="mod">
          <ac:chgData name="Kateřina Strnadová" userId="c1467ab6-e837-41aa-a64a-f4e6cb26f847" providerId="ADAL" clId="{35273788-AB68-4DD5-BDA0-35C93A92B8A3}" dt="2026-05-04T10:56:23.015" v="5" actId="20577"/>
          <ac:spMkLst>
            <pc:docMk/>
            <pc:sldMk cId="2734058130" sldId="271"/>
            <ac:spMk id="12" creationId="{5FAA8122-5F98-740D-61FC-3E1BCE416B47}"/>
          </ac:spMkLst>
        </pc:spChg>
      </pc:sldChg>
    </pc:docChg>
  </pc:docChgLst>
  <pc:docChgLst>
    <pc:chgData name="Jiřina Bobková" userId="face40d1-c502-4e0a-af3c-7e8e41c6186b" providerId="ADAL" clId="{F7A07A30-D813-4954-81D9-E9C2E7152E96}"/>
    <pc:docChg chg="undo redo custSel modSld">
      <pc:chgData name="Jiřina Bobková" userId="face40d1-c502-4e0a-af3c-7e8e41c6186b" providerId="ADAL" clId="{F7A07A30-D813-4954-81D9-E9C2E7152E96}" dt="2026-05-05T10:40:20.815" v="1818" actId="108"/>
      <pc:docMkLst>
        <pc:docMk/>
      </pc:docMkLst>
      <pc:sldChg chg="modSp mod setBg">
        <pc:chgData name="Jiřina Bobková" userId="face40d1-c502-4e0a-af3c-7e8e41c6186b" providerId="ADAL" clId="{F7A07A30-D813-4954-81D9-E9C2E7152E96}" dt="2026-04-29T06:15:00.075" v="822" actId="26606"/>
        <pc:sldMkLst>
          <pc:docMk/>
          <pc:sldMk cId="362717833" sldId="256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62717833" sldId="256"/>
            <ac:spMk id="2" creationId="{0D34E9AA-B757-AFEC-61A4-9CC3F6B36D1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62717833" sldId="256"/>
            <ac:spMk id="12" creationId="{C72330AA-E11E-458E-8798-12C7F77383B8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62717833" sldId="256"/>
            <ac:spMk id="16" creationId="{68E0A26E-4EA8-4E6C-97A2-7B6C1C13F8CF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62717833" sldId="256"/>
            <ac:spMk id="18" creationId="{C1841CC0-B7A9-4828-B82F-9C6B433BDCAE}"/>
          </ac:spMkLst>
        </pc:spChg>
      </pc:sldChg>
      <pc:sldChg chg="modSp mod setBg">
        <pc:chgData name="Jiřina Bobková" userId="face40d1-c502-4e0a-af3c-7e8e41c6186b" providerId="ADAL" clId="{F7A07A30-D813-4954-81D9-E9C2E7152E96}" dt="2026-04-29T06:15:00.075" v="822" actId="26606"/>
        <pc:sldMkLst>
          <pc:docMk/>
          <pc:sldMk cId="1861872395" sldId="258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861872395" sldId="258"/>
            <ac:spMk id="2" creationId="{84CF59DA-B994-E3A3-E651-F89A934395F9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861872395" sldId="258"/>
            <ac:spMk id="4" creationId="{26C9EBF6-FAE5-0BC1-3D41-CD1608256D30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861872395" sldId="258"/>
            <ac:spMk id="6" creationId="{03142A81-794B-46A7-BF15-C75449E4ADD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861872395" sldId="258"/>
            <ac:spMk id="7" creationId="{2667D30F-3C6A-F272-AF9D-D3A3E6D1F604}"/>
          </ac:spMkLst>
        </pc:spChg>
      </pc:sldChg>
      <pc:sldChg chg="modSp mod setBg">
        <pc:chgData name="Jiřina Bobková" userId="face40d1-c502-4e0a-af3c-7e8e41c6186b" providerId="ADAL" clId="{F7A07A30-D813-4954-81D9-E9C2E7152E96}" dt="2026-04-30T11:42:09.206" v="1750" actId="20577"/>
        <pc:sldMkLst>
          <pc:docMk/>
          <pc:sldMk cId="1704471840" sldId="259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704471840" sldId="259"/>
            <ac:spMk id="2" creationId="{57FA0A06-40C6-EF8E-05EE-A7B69DAE2764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704471840" sldId="259"/>
            <ac:spMk id="24" creationId="{4E78424C-6FD0-41F8-9CAA-5DC19C42359F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1704471840" sldId="259"/>
            <ac:spMk id="30" creationId="{C99B912D-1E4B-42AF-A2BE-CFEFEC916EE7}"/>
          </ac:spMkLst>
        </pc:spChg>
        <pc:graphicFrameChg chg="mod modGraphic">
          <ac:chgData name="Jiřina Bobková" userId="face40d1-c502-4e0a-af3c-7e8e41c6186b" providerId="ADAL" clId="{F7A07A30-D813-4954-81D9-E9C2E7152E96}" dt="2026-04-30T11:42:09.206" v="1750" actId="20577"/>
          <ac:graphicFrameMkLst>
            <pc:docMk/>
            <pc:sldMk cId="1704471840" sldId="259"/>
            <ac:graphicFrameMk id="19" creationId="{FD3A3009-F483-EB9C-A920-8C529A05FFE4}"/>
          </ac:graphicFrameMkLst>
        </pc:graphicFrameChg>
      </pc:sldChg>
      <pc:sldChg chg="modSp mod setBg">
        <pc:chgData name="Jiřina Bobková" userId="face40d1-c502-4e0a-af3c-7e8e41c6186b" providerId="ADAL" clId="{F7A07A30-D813-4954-81D9-E9C2E7152E96}" dt="2026-04-30T12:04:06.509" v="1805" actId="20577"/>
        <pc:sldMkLst>
          <pc:docMk/>
          <pc:sldMk cId="3181062385" sldId="260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181062385" sldId="260"/>
            <ac:spMk id="2" creationId="{3A83FDD7-695E-12F3-2912-F8EF45E35185}"/>
          </ac:spMkLst>
        </pc:spChg>
        <pc:spChg chg="mod">
          <ac:chgData name="Jiřina Bobková" userId="face40d1-c502-4e0a-af3c-7e8e41c6186b" providerId="ADAL" clId="{F7A07A30-D813-4954-81D9-E9C2E7152E96}" dt="2026-04-30T12:04:06.509" v="1805" actId="20577"/>
          <ac:spMkLst>
            <pc:docMk/>
            <pc:sldMk cId="3181062385" sldId="260"/>
            <ac:spMk id="19" creationId="{86895253-C9AB-6191-EEE0-91F951573646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181062385" sldId="260"/>
            <ac:spMk id="24" creationId="{923E8915-D2AA-4327-A45A-972C3CA9574B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181062385" sldId="260"/>
            <ac:spMk id="26" creationId="{8302FC3C-9804-4950-B721-5FD704BA6065}"/>
          </ac:spMkLst>
        </pc:spChg>
      </pc:sldChg>
      <pc:sldChg chg="modSp mod setBg">
        <pc:chgData name="Jiřina Bobková" userId="face40d1-c502-4e0a-af3c-7e8e41c6186b" providerId="ADAL" clId="{F7A07A30-D813-4954-81D9-E9C2E7152E96}" dt="2026-04-29T06:26:57.459" v="996" actId="20577"/>
        <pc:sldMkLst>
          <pc:docMk/>
          <pc:sldMk cId="4288450503" sldId="261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288450503" sldId="261"/>
            <ac:spMk id="2" creationId="{F86F5396-1145-4DF3-3EB6-3FB3A598A6E5}"/>
          </ac:spMkLst>
        </pc:spChg>
        <pc:spChg chg="mod">
          <ac:chgData name="Jiřina Bobková" userId="face40d1-c502-4e0a-af3c-7e8e41c6186b" providerId="ADAL" clId="{F7A07A30-D813-4954-81D9-E9C2E7152E96}" dt="2026-04-29T06:26:57.459" v="996" actId="20577"/>
          <ac:spMkLst>
            <pc:docMk/>
            <pc:sldMk cId="4288450503" sldId="261"/>
            <ac:spMk id="3" creationId="{FF964FDC-415D-B869-E464-443D9E2AC7E8}"/>
          </ac:spMkLst>
        </pc:spChg>
        <pc:graphicFrameChg chg="mod">
          <ac:chgData name="Jiřina Bobková" userId="face40d1-c502-4e0a-af3c-7e8e41c6186b" providerId="ADAL" clId="{F7A07A30-D813-4954-81D9-E9C2E7152E96}" dt="2026-04-23T07:37:47.012" v="668"/>
          <ac:graphicFrameMkLst>
            <pc:docMk/>
            <pc:sldMk cId="4288450503" sldId="261"/>
            <ac:graphicFrameMk id="6" creationId="{856E6BC7-2578-EFE5-7425-78D69CACC2E7}"/>
          </ac:graphicFrameMkLst>
        </pc:graphicFrameChg>
      </pc:sldChg>
      <pc:sldChg chg="modSp mod setBg">
        <pc:chgData name="Jiřina Bobková" userId="face40d1-c502-4e0a-af3c-7e8e41c6186b" providerId="ADAL" clId="{F7A07A30-D813-4954-81D9-E9C2E7152E96}" dt="2026-04-29T06:34:28.539" v="1553" actId="20577"/>
        <pc:sldMkLst>
          <pc:docMk/>
          <pc:sldMk cId="4199231558" sldId="263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199231558" sldId="263"/>
            <ac:spMk id="2" creationId="{45C057B7-4254-1B06-C968-10DBE5131A89}"/>
          </ac:spMkLst>
        </pc:spChg>
        <pc:spChg chg="mod">
          <ac:chgData name="Jiřina Bobková" userId="face40d1-c502-4e0a-af3c-7e8e41c6186b" providerId="ADAL" clId="{F7A07A30-D813-4954-81D9-E9C2E7152E96}" dt="2026-04-29T06:34:28.539" v="1553" actId="20577"/>
          <ac:spMkLst>
            <pc:docMk/>
            <pc:sldMk cId="4199231558" sldId="263"/>
            <ac:spMk id="3" creationId="{4706E7A6-51C0-82DE-2047-039C69907D68}"/>
          </ac:spMkLst>
        </pc:spChg>
      </pc:sldChg>
      <pc:sldChg chg="addSp delSp modSp mod setBg">
        <pc:chgData name="Jiřina Bobková" userId="face40d1-c502-4e0a-af3c-7e8e41c6186b" providerId="ADAL" clId="{F7A07A30-D813-4954-81D9-E9C2E7152E96}" dt="2026-05-05T10:40:20.815" v="1818" actId="108"/>
        <pc:sldMkLst>
          <pc:docMk/>
          <pc:sldMk cId="4059569075" sldId="264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3" creationId="{6742F97D-3E2D-1DED-92AA-CD3747CFBAB9}"/>
          </ac:spMkLst>
        </pc:spChg>
        <pc:spChg chg="mod">
          <ac:chgData name="Jiřina Bobková" userId="face40d1-c502-4e0a-af3c-7e8e41c6186b" providerId="ADAL" clId="{F7A07A30-D813-4954-81D9-E9C2E7152E96}" dt="2026-05-05T10:40:20.815" v="1818" actId="108"/>
          <ac:spMkLst>
            <pc:docMk/>
            <pc:sldMk cId="4059569075" sldId="264"/>
            <ac:spMk id="4" creationId="{3D8DE19B-4FB2-9330-06FF-086721AC4653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6" creationId="{C6F419AD-F61F-64E2-410D-A53DB64EBFCF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14" creationId="{4AC0CD9D-7610-4620-93B4-798CCD9AB58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20" creationId="{DE4D62F9-188E-4530-84C2-24BDEE4BEB82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22" creationId="{B4AAD3FD-83A5-4B89-9F8F-01B8870865BE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4059569075" sldId="264"/>
            <ac:spMk id="28" creationId="{A92A1116-1C84-41DF-B803-1F7B0883EC82}"/>
          </ac:spMkLst>
        </pc:spChg>
        <pc:graphicFrameChg chg="add mod">
          <ac:chgData name="Jiřina Bobková" userId="face40d1-c502-4e0a-af3c-7e8e41c6186b" providerId="ADAL" clId="{F7A07A30-D813-4954-81D9-E9C2E7152E96}" dt="2026-04-29T10:26:54.040" v="1725"/>
          <ac:graphicFrameMkLst>
            <pc:docMk/>
            <pc:sldMk cId="4059569075" sldId="264"/>
            <ac:graphicFrameMk id="7" creationId="{436DC55D-7F3E-5A0F-D771-5EC40E2D6A42}"/>
          </ac:graphicFrameMkLst>
        </pc:graphicFrameChg>
      </pc:sldChg>
      <pc:sldChg chg="modSp mod setBg">
        <pc:chgData name="Jiřina Bobková" userId="face40d1-c502-4e0a-af3c-7e8e41c6186b" providerId="ADAL" clId="{F7A07A30-D813-4954-81D9-E9C2E7152E96}" dt="2026-04-29T06:15:00.075" v="822" actId="26606"/>
        <pc:sldMkLst>
          <pc:docMk/>
          <pc:sldMk cId="2296496504" sldId="265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296496504" sldId="265"/>
            <ac:spMk id="2" creationId="{01D21D09-13E6-DB89-43AE-9F73372D52CA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296496504" sldId="265"/>
            <ac:spMk id="13" creationId="{C393B4A7-6ABF-423D-A762-3CDB4897A833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296496504" sldId="265"/>
            <ac:spMk id="19" creationId="{01AD250C-F2EA-449F-9B14-DF5BB674C500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296496504" sldId="265"/>
            <ac:spMk id="21" creationId="{47AEA421-5F29-4BA7-9360-2501B598792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296496504" sldId="265"/>
            <ac:spMk id="25" creationId="{1583E1B8-79B3-49BB-8704-58E4AB1AF213}"/>
          </ac:spMkLst>
        </pc:spChg>
        <pc:graphicFrameChg chg="mod modGraphic">
          <ac:chgData name="Jiřina Bobková" userId="face40d1-c502-4e0a-af3c-7e8e41c6186b" providerId="ADAL" clId="{F7A07A30-D813-4954-81D9-E9C2E7152E96}" dt="2026-04-23T07:41:44.928" v="686" actId="20577"/>
          <ac:graphicFrameMkLst>
            <pc:docMk/>
            <pc:sldMk cId="2296496504" sldId="265"/>
            <ac:graphicFrameMk id="5" creationId="{8F6944C3-E6ED-C469-EA7B-E51F5DC99B8E}"/>
          </ac:graphicFrameMkLst>
        </pc:graphicFrameChg>
      </pc:sldChg>
      <pc:sldChg chg="modSp mod setBg">
        <pc:chgData name="Jiřina Bobková" userId="face40d1-c502-4e0a-af3c-7e8e41c6186b" providerId="ADAL" clId="{F7A07A30-D813-4954-81D9-E9C2E7152E96}" dt="2026-04-29T06:29:44.769" v="1177" actId="20577"/>
        <pc:sldMkLst>
          <pc:docMk/>
          <pc:sldMk cId="3850284769" sldId="266"/>
        </pc:sldMkLst>
        <pc:spChg chg="mod">
          <ac:chgData name="Jiřina Bobková" userId="face40d1-c502-4e0a-af3c-7e8e41c6186b" providerId="ADAL" clId="{F7A07A30-D813-4954-81D9-E9C2E7152E96}" dt="2026-04-29T06:29:44.769" v="1177" actId="20577"/>
          <ac:spMkLst>
            <pc:docMk/>
            <pc:sldMk cId="3850284769" sldId="266"/>
            <ac:spMk id="3" creationId="{ADAD9021-D718-B818-E923-E2E72538B666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850284769" sldId="266"/>
            <ac:spMk id="4" creationId="{03009CE5-13CB-2E36-D3A7-F09B277B1AF3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850284769" sldId="266"/>
            <ac:spMk id="65" creationId="{4FA533C5-33E3-4611-AF9F-72811D8B26A6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850284769" sldId="266"/>
            <ac:spMk id="68" creationId="{87F0FDC4-AD8C-47D9-9131-623C98ADB0AE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850284769" sldId="266"/>
            <ac:spMk id="69" creationId="{74CD14DB-BB81-479F-A1FC-1C75640E9F84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850284769" sldId="266"/>
            <ac:spMk id="70" creationId="{C943A91B-7CA7-4592-A975-73B1BF8C4C74}"/>
          </ac:spMkLst>
        </pc:spChg>
      </pc:sldChg>
      <pc:sldChg chg="modSp mod setBg">
        <pc:chgData name="Jiřina Bobková" userId="face40d1-c502-4e0a-af3c-7e8e41c6186b" providerId="ADAL" clId="{F7A07A30-D813-4954-81D9-E9C2E7152E96}" dt="2026-04-30T11:42:23.627" v="1761" actId="6549"/>
        <pc:sldMkLst>
          <pc:docMk/>
          <pc:sldMk cId="2988225410" sldId="267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988225410" sldId="267"/>
            <ac:spMk id="2" creationId="{26C593B8-CA38-2D00-C17E-1432842CA1FF}"/>
          </ac:spMkLst>
        </pc:spChg>
        <pc:spChg chg="mod">
          <ac:chgData name="Jiřina Bobková" userId="face40d1-c502-4e0a-af3c-7e8e41c6186b" providerId="ADAL" clId="{F7A07A30-D813-4954-81D9-E9C2E7152E96}" dt="2026-04-30T11:42:23.627" v="1761" actId="6549"/>
          <ac:spMkLst>
            <pc:docMk/>
            <pc:sldMk cId="2988225410" sldId="267"/>
            <ac:spMk id="4" creationId="{BB8161E6-8315-28D0-8F16-33EEFFDE6B8F}"/>
          </ac:spMkLst>
        </pc:spChg>
      </pc:sldChg>
      <pc:sldChg chg="modSp mod setBg">
        <pc:chgData name="Jiřina Bobková" userId="face40d1-c502-4e0a-af3c-7e8e41c6186b" providerId="ADAL" clId="{F7A07A30-D813-4954-81D9-E9C2E7152E96}" dt="2026-04-29T06:15:00.075" v="822" actId="26606"/>
        <pc:sldMkLst>
          <pc:docMk/>
          <pc:sldMk cId="3763988071" sldId="268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763988071" sldId="268"/>
            <ac:spMk id="4" creationId="{68578A74-195B-288D-4A42-05A2E0A2BBC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763988071" sldId="268"/>
            <ac:spMk id="12" creationId="{AEBE9F1A-B38D-446E-83AE-14B17CE77FF2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763988071" sldId="268"/>
            <ac:spMk id="18" creationId="{5E3EB826-A471-488F-9E8A-D65528A3C0CA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763988071" sldId="268"/>
            <ac:spMk id="20" creationId="{DFB3CEA1-88D9-42FB-88ED-1E9807FE6596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3763988071" sldId="268"/>
            <ac:spMk id="22" creationId="{9A6C928E-4252-4F33-8C34-E50A12A3170B}"/>
          </ac:spMkLst>
        </pc:spChg>
      </pc:sldChg>
      <pc:sldChg chg="modSp mod setBg">
        <pc:chgData name="Jiřina Bobková" userId="face40d1-c502-4e0a-af3c-7e8e41c6186b" providerId="ADAL" clId="{F7A07A30-D813-4954-81D9-E9C2E7152E96}" dt="2026-04-29T06:15:00.075" v="822" actId="26606"/>
        <pc:sldMkLst>
          <pc:docMk/>
          <pc:sldMk cId="901954467" sldId="269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3" creationId="{0F737FBE-0F08-46F0-27CA-74D68FBBEE94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4" creationId="{2F3C5AC8-AD9B-AF04-E950-F810F84BFA3D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16" creationId="{4AC0CD9D-7610-4620-93B4-798CCD9AB581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22" creationId="{DE4D62F9-188E-4530-84C2-24BDEE4BEB82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24" creationId="{C8A3C342-1D03-412F-8DD3-BF519E8E0AE9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901954467" sldId="269"/>
            <ac:spMk id="30" creationId="{D6F18ACE-6E82-4ADC-8A2F-A1771B309B16}"/>
          </ac:spMkLst>
        </pc:spChg>
      </pc:sldChg>
      <pc:sldChg chg="addSp delSp modSp mod setBg">
        <pc:chgData name="Jiřina Bobková" userId="face40d1-c502-4e0a-af3c-7e8e41c6186b" providerId="ADAL" clId="{F7A07A30-D813-4954-81D9-E9C2E7152E96}" dt="2026-04-30T11:45:14.228" v="1773" actId="6549"/>
        <pc:sldMkLst>
          <pc:docMk/>
          <pc:sldMk cId="2674020947" sldId="270"/>
        </pc:sldMkLst>
        <pc:spChg chg="mod">
          <ac:chgData name="Jiřina Bobková" userId="face40d1-c502-4e0a-af3c-7e8e41c6186b" providerId="ADAL" clId="{F7A07A30-D813-4954-81D9-E9C2E7152E96}" dt="2026-04-30T11:45:14.228" v="1773" actId="6549"/>
          <ac:spMkLst>
            <pc:docMk/>
            <pc:sldMk cId="2674020947" sldId="270"/>
            <ac:spMk id="2" creationId="{94FEF732-CB73-1EF6-8EDB-B3EC8F024744}"/>
          </ac:spMkLst>
        </pc:spChg>
        <pc:spChg chg="mod">
          <ac:chgData name="Jiřina Bobková" userId="face40d1-c502-4e0a-af3c-7e8e41c6186b" providerId="ADAL" clId="{F7A07A30-D813-4954-81D9-E9C2E7152E96}" dt="2026-04-29T06:31:12.426" v="1185" actId="1076"/>
          <ac:spMkLst>
            <pc:docMk/>
            <pc:sldMk cId="2674020947" sldId="270"/>
            <ac:spMk id="4" creationId="{C22234EA-24F6-0B10-0927-85DEDAE34EEE}"/>
          </ac:spMkLst>
        </pc:spChg>
        <pc:spChg chg="mod">
          <ac:chgData name="Jiřina Bobková" userId="face40d1-c502-4e0a-af3c-7e8e41c6186b" providerId="ADAL" clId="{F7A07A30-D813-4954-81D9-E9C2E7152E96}" dt="2026-04-29T06:33:02.695" v="1375" actId="20577"/>
          <ac:spMkLst>
            <pc:docMk/>
            <pc:sldMk cId="2674020947" sldId="270"/>
            <ac:spMk id="5" creationId="{F1617747-A4EF-3D10-7E16-4CABD9931ED6}"/>
          </ac:spMkLst>
        </pc:spChg>
        <pc:spChg chg="add mod">
          <ac:chgData name="Jiřina Bobková" userId="face40d1-c502-4e0a-af3c-7e8e41c6186b" providerId="ADAL" clId="{F7A07A30-D813-4954-81D9-E9C2E7152E96}" dt="2026-04-29T06:32:54.826" v="1373" actId="1076"/>
          <ac:spMkLst>
            <pc:docMk/>
            <pc:sldMk cId="2674020947" sldId="270"/>
            <ac:spMk id="7" creationId="{F7EDBE1F-5C0F-E4DF-FCFA-5C4250EDFC6F}"/>
          </ac:spMkLst>
        </pc:spChg>
        <pc:graphicFrameChg chg="add mod modGraphic">
          <ac:chgData name="Jiřina Bobková" userId="face40d1-c502-4e0a-af3c-7e8e41c6186b" providerId="ADAL" clId="{F7A07A30-D813-4954-81D9-E9C2E7152E96}" dt="2026-04-29T06:30:59.560" v="1181" actId="2164"/>
          <ac:graphicFrameMkLst>
            <pc:docMk/>
            <pc:sldMk cId="2674020947" sldId="270"/>
            <ac:graphicFrameMk id="3" creationId="{0054CDC1-0AF3-AA0F-0049-452405896C5A}"/>
          </ac:graphicFrameMkLst>
        </pc:graphicFrameChg>
      </pc:sldChg>
      <pc:sldChg chg="modSp mod setBg">
        <pc:chgData name="Jiřina Bobková" userId="face40d1-c502-4e0a-af3c-7e8e41c6186b" providerId="ADAL" clId="{F7A07A30-D813-4954-81D9-E9C2E7152E96}" dt="2026-04-30T11:42:42.121" v="1762" actId="122"/>
        <pc:sldMkLst>
          <pc:docMk/>
          <pc:sldMk cId="2734058130" sldId="271"/>
        </pc:sldMkLst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2" creationId="{E9C98C03-F6CD-485A-431A-E5008B533005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3" creationId="{5D8D9FE8-B972-D427-EE36-E51477BC3834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4" creationId="{84DF277A-C709-E87F-037C-098F5ACC6D78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5" creationId="{4B2745CD-B3D9-03C1-2A35-0C23A51C7FCF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6" creationId="{6CBD6019-5DE4-0D3B-9D2A-72A9A0CF80B9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7" creationId="{110080CA-0159-8582-D905-844A135C5DCE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8" creationId="{AAD934CE-B033-62A0-27AE-2F65F74C448A}"/>
          </ac:spMkLst>
        </pc:spChg>
        <pc:spChg chg="mod">
          <ac:chgData name="Jiřina Bobková" userId="face40d1-c502-4e0a-af3c-7e8e41c6186b" providerId="ADAL" clId="{F7A07A30-D813-4954-81D9-E9C2E7152E96}" dt="2026-04-30T11:42:42.121" v="1762" actId="122"/>
          <ac:spMkLst>
            <pc:docMk/>
            <pc:sldMk cId="2734058130" sldId="271"/>
            <ac:spMk id="9" creationId="{0192BF76-6316-C8AD-D70A-B6E234A07C66}"/>
          </ac:spMkLst>
        </pc:spChg>
        <pc:spChg chg="mod">
          <ac:chgData name="Jiřina Bobková" userId="face40d1-c502-4e0a-af3c-7e8e41c6186b" providerId="ADAL" clId="{F7A07A30-D813-4954-81D9-E9C2E7152E96}" dt="2026-04-29T06:12:06.182" v="700" actId="20577"/>
          <ac:spMkLst>
            <pc:docMk/>
            <pc:sldMk cId="2734058130" sldId="271"/>
            <ac:spMk id="10" creationId="{48D0C37E-A7D0-2DF7-F74B-594EDB89D7C4}"/>
          </ac:spMkLst>
        </pc:spChg>
        <pc:spChg chg="mod">
          <ac:chgData name="Jiřina Bobková" userId="face40d1-c502-4e0a-af3c-7e8e41c6186b" providerId="ADAL" clId="{F7A07A30-D813-4954-81D9-E9C2E7152E96}" dt="2026-04-29T06:12:10.661" v="705" actId="20577"/>
          <ac:spMkLst>
            <pc:docMk/>
            <pc:sldMk cId="2734058130" sldId="271"/>
            <ac:spMk id="11" creationId="{E94EEBBC-D320-5DFB-660E-87A9F7D2EB13}"/>
          </ac:spMkLst>
        </pc:spChg>
        <pc:spChg chg="mod">
          <ac:chgData name="Jiřina Bobková" userId="face40d1-c502-4e0a-af3c-7e8e41c6186b" providerId="ADAL" clId="{F7A07A30-D813-4954-81D9-E9C2E7152E96}" dt="2026-04-29T06:15:00.075" v="822" actId="26606"/>
          <ac:spMkLst>
            <pc:docMk/>
            <pc:sldMk cId="2734058130" sldId="271"/>
            <ac:spMk id="12" creationId="{5FAA8122-5F98-740D-61FC-3E1BCE416B47}"/>
          </ac:spMkLst>
        </pc:spChg>
      </pc:sldChg>
      <pc:sldChg chg="addSp modSp mod setBg setClrOvrMap">
        <pc:chgData name="Jiřina Bobková" userId="face40d1-c502-4e0a-af3c-7e8e41c6186b" providerId="ADAL" clId="{F7A07A30-D813-4954-81D9-E9C2E7152E96}" dt="2026-04-29T06:35:04.470" v="1556" actId="207"/>
        <pc:sldMkLst>
          <pc:docMk/>
          <pc:sldMk cId="3130486801" sldId="272"/>
        </pc:sldMkLst>
        <pc:spChg chg="mod">
          <ac:chgData name="Jiřina Bobková" userId="face40d1-c502-4e0a-af3c-7e8e41c6186b" providerId="ADAL" clId="{F7A07A30-D813-4954-81D9-E9C2E7152E96}" dt="2026-04-29T06:35:04.470" v="1556" actId="207"/>
          <ac:spMkLst>
            <pc:docMk/>
            <pc:sldMk cId="3130486801" sldId="272"/>
            <ac:spMk id="2" creationId="{A3142BA9-BCC1-8133-E034-86EA0D936B1E}"/>
          </ac:spMkLst>
        </pc:spChg>
        <pc:spChg chg="mo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6" creationId="{F94E541F-167A-2F16-D689-2DB43CE084F9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15" creationId="{4FA533C5-33E3-4611-AF9F-72811D8B26A6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21" creationId="{87F0FDC4-AD8C-47D9-9131-623C98ADB0AE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23" creationId="{74CD14DB-BB81-479F-A1FC-1C75640E9F84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25" creationId="{C943A91B-7CA7-4592-A975-73B1BF8C4C74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27" creationId="{EC471314-E46A-414B-8D91-74880E84F187}"/>
          </ac:spMkLst>
        </pc:spChg>
        <pc:spChg chg="add">
          <ac:chgData name="Jiřina Bobková" userId="face40d1-c502-4e0a-af3c-7e8e41c6186b" providerId="ADAL" clId="{F7A07A30-D813-4954-81D9-E9C2E7152E96}" dt="2026-04-29T06:34:54.183" v="1554" actId="26606"/>
          <ac:spMkLst>
            <pc:docMk/>
            <pc:sldMk cId="3130486801" sldId="272"/>
            <ac:spMk id="29" creationId="{6A681326-1C9D-44A3-A627-3871BDAE4127}"/>
          </ac:spMkLst>
        </pc:spChg>
        <pc:picChg chg="add">
          <ac:chgData name="Jiřina Bobková" userId="face40d1-c502-4e0a-af3c-7e8e41c6186b" providerId="ADAL" clId="{F7A07A30-D813-4954-81D9-E9C2E7152E96}" dt="2026-04-29T06:34:54.183" v="1554" actId="26606"/>
          <ac:picMkLst>
            <pc:docMk/>
            <pc:sldMk cId="3130486801" sldId="272"/>
            <ac:picMk id="17" creationId="{8949AD42-25FD-4C3D-9EEE-B7FEC5809988}"/>
          </ac:picMkLst>
        </pc:picChg>
        <pc:picChg chg="add">
          <ac:chgData name="Jiřina Bobková" userId="face40d1-c502-4e0a-af3c-7e8e41c6186b" providerId="ADAL" clId="{F7A07A30-D813-4954-81D9-E9C2E7152E96}" dt="2026-04-29T06:34:54.183" v="1554" actId="26606"/>
          <ac:picMkLst>
            <pc:docMk/>
            <pc:sldMk cId="3130486801" sldId="272"/>
            <ac:picMk id="19" creationId="{6AC7D913-60B7-4603-881B-831DA5D3A940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348206474190725E-2"/>
          <c:y val="0.18181378334419604"/>
          <c:w val="0.82730358705161855"/>
          <c:h val="0.80937765329669364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Přehled toku finančních prostředků pro jednotlivé členy svazku v roce 2025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AC9-4122-9763-66C6B00C240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AC9-4122-9763-66C6B00C240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AC9-4122-9763-66C6B00C2408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BAC9-4122-9763-66C6B00C2408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BAC9-4122-9763-66C6B00C2408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BAC9-4122-9763-66C6B00C2408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BAC9-4122-9763-66C6B00C2408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BAC9-4122-9763-66C6B00C2408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BAC9-4122-9763-66C6B00C2408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3-BAC9-4122-9763-66C6B00C2408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5-BAC9-4122-9763-66C6B00C2408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7-BAC9-4122-9763-66C6B00C2408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9-BAC9-4122-9763-66C6B00C2408}"/>
              </c:ext>
            </c:extLst>
          </c:dPt>
          <c:dPt>
            <c:idx val="1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B-BAC9-4122-9763-66C6B00C240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AC9-4122-9763-66C6B00C2408}"/>
                </c:ext>
              </c:extLst>
            </c:dLbl>
            <c:dLbl>
              <c:idx val="1"/>
              <c:layout>
                <c:manualLayout>
                  <c:x val="0"/>
                  <c:y val="-0.120328551899883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C9-4122-9763-66C6B00C2408}"/>
                </c:ext>
              </c:extLst>
            </c:dLbl>
            <c:dLbl>
              <c:idx val="2"/>
              <c:layout>
                <c:manualLayout>
                  <c:x val="0"/>
                  <c:y val="-7.94168442539232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AC9-4122-9763-66C6B00C2408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BAC9-4122-9763-66C6B00C2408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BAC9-4122-9763-66C6B00C2408}"/>
                </c:ext>
              </c:extLst>
            </c:dLbl>
            <c:dLbl>
              <c:idx val="5"/>
              <c:layout>
                <c:manualLayout>
                  <c:x val="-2.8705766878376407E-2"/>
                  <c:y val="6.2570846987939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AC9-4122-9763-66C6B00C2408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BAC9-4122-9763-66C6B00C2408}"/>
                </c:ext>
              </c:extLst>
            </c:dLbl>
            <c:dLbl>
              <c:idx val="7"/>
              <c:layout>
                <c:manualLayout>
                  <c:x val="4.305865031756461E-2"/>
                  <c:y val="-4.0911707645960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C9-4122-9763-66C6B00C2408}"/>
                </c:ext>
              </c:extLst>
            </c:dLbl>
            <c:dLbl>
              <c:idx val="8"/>
              <c:layout>
                <c:manualLayout>
                  <c:x val="0.13814650310218646"/>
                  <c:y val="-9.14496994439115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AC9-4122-9763-66C6B00C2408}"/>
                </c:ext>
              </c:extLst>
            </c:dLbl>
            <c:dLbl>
              <c:idx val="9"/>
              <c:layout>
                <c:manualLayout>
                  <c:x val="7.0634268893642737E-8"/>
                  <c:y val="-6.4977418025937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396413078810749"/>
                      <c:h val="0.11457684711906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BAC9-4122-9763-66C6B00C2408}"/>
                </c:ext>
              </c:extLst>
            </c:dLbl>
            <c:dLbl>
              <c:idx val="10"/>
              <c:layout>
                <c:manualLayout>
                  <c:x val="4.0318970678901618E-3"/>
                  <c:y val="3.1285423493969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BAC9-4122-9763-66C6B00C2408}"/>
                </c:ext>
              </c:extLst>
            </c:dLbl>
            <c:dLbl>
              <c:idx val="11"/>
              <c:layout>
                <c:manualLayout>
                  <c:x val="2.1529395793051197E-2"/>
                  <c:y val="4.813142075995344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20890179378149"/>
                      <c:h val="8.56979946630971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BAC9-4122-9763-66C6B00C2408}"/>
                </c:ext>
              </c:extLst>
            </c:dLbl>
            <c:dLbl>
              <c:idx val="12"/>
              <c:layout>
                <c:manualLayout>
                  <c:x val="8.3048947994389374E-2"/>
                  <c:y val="-3.609856556996508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BAC9-4122-9763-66C6B00C2408}"/>
                </c:ext>
              </c:extLst>
            </c:dLbl>
            <c:dLbl>
              <c:idx val="13"/>
              <c:layout>
                <c:manualLayout>
                  <c:x val="0.12714155092669835"/>
                  <c:y val="-2.40657103799767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BAC9-4122-9763-66C6B00C2408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List1!$A$2:$A$15</c:f>
              <c:strCache>
                <c:ptCount val="14"/>
                <c:pt idx="0">
                  <c:v>Turnov</c:v>
                </c:pt>
                <c:pt idx="1">
                  <c:v>Chuchelna</c:v>
                </c:pt>
                <c:pt idx="2">
                  <c:v>Benecko</c:v>
                </c:pt>
                <c:pt idx="3">
                  <c:v>Semily</c:v>
                </c:pt>
                <c:pt idx="4">
                  <c:v>Líšný</c:v>
                </c:pt>
                <c:pt idx="5">
                  <c:v>Olešnice</c:v>
                </c:pt>
                <c:pt idx="6">
                  <c:v>Jilemnice</c:v>
                </c:pt>
                <c:pt idx="7">
                  <c:v>Olešnice</c:v>
                </c:pt>
                <c:pt idx="8">
                  <c:v>ostatní N</c:v>
                </c:pt>
                <c:pt idx="9">
                  <c:v>Lomnice n. P.</c:v>
                </c:pt>
                <c:pt idx="10">
                  <c:v>Vyskeř</c:v>
                </c:pt>
                <c:pt idx="11">
                  <c:v>Rokytnice n. J.</c:v>
                </c:pt>
                <c:pt idx="12">
                  <c:v>Přepeře</c:v>
                </c:pt>
                <c:pt idx="13">
                  <c:v>Benešov u Semil</c:v>
                </c:pt>
              </c:strCache>
            </c:strRef>
          </c:cat>
          <c:val>
            <c:numRef>
              <c:f>List1!$B$2:$B$15</c:f>
              <c:numCache>
                <c:formatCode>General</c:formatCode>
                <c:ptCount val="14"/>
                <c:pt idx="0">
                  <c:v>49.5</c:v>
                </c:pt>
                <c:pt idx="1">
                  <c:v>1</c:v>
                </c:pt>
                <c:pt idx="2">
                  <c:v>5.9</c:v>
                </c:pt>
                <c:pt idx="3">
                  <c:v>16.8</c:v>
                </c:pt>
                <c:pt idx="4">
                  <c:v>0.1</c:v>
                </c:pt>
                <c:pt idx="5">
                  <c:v>0.1</c:v>
                </c:pt>
                <c:pt idx="6">
                  <c:v>54.1</c:v>
                </c:pt>
                <c:pt idx="7">
                  <c:v>0.1</c:v>
                </c:pt>
                <c:pt idx="8">
                  <c:v>4.0999999999999996</c:v>
                </c:pt>
                <c:pt idx="9">
                  <c:v>21.5</c:v>
                </c:pt>
                <c:pt idx="10">
                  <c:v>2.7</c:v>
                </c:pt>
                <c:pt idx="11">
                  <c:v>4.5999999999999996</c:v>
                </c:pt>
                <c:pt idx="12">
                  <c:v>0.5</c:v>
                </c:pt>
                <c:pt idx="13">
                  <c:v>32.1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BAC9-4122-9763-66C6B00C2408}"/>
            </c:ext>
          </c:extLst>
        </c:ser>
        <c:dLbls>
          <c:dLblPos val="outEnd"/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err="1"/>
              <a:t>Dotační</a:t>
            </a:r>
            <a:r>
              <a:rPr lang="en-US"/>
              <a:t> </a:t>
            </a:r>
            <a:r>
              <a:rPr lang="en-US" err="1"/>
              <a:t>podpora</a:t>
            </a:r>
            <a:r>
              <a:rPr lang="en-US"/>
              <a:t> od </a:t>
            </a:r>
            <a:r>
              <a:rPr lang="en-US" err="1"/>
              <a:t>partnerů</a:t>
            </a:r>
            <a:r>
              <a:rPr lang="cs-CZ"/>
              <a:t> v roce 2025 (101,3 mil. Kč)</a:t>
            </a:r>
            <a:endParaRPr lang="en-US"/>
          </a:p>
        </c:rich>
      </c:tx>
      <c:layout>
        <c:manualLayout>
          <c:xMode val="edge"/>
          <c:yMode val="edge"/>
          <c:x val="0.11340814162356352"/>
          <c:y val="3.47924073714273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78360264752145"/>
          <c:y val="0.32503661340495005"/>
          <c:w val="0.48081479447802916"/>
          <c:h val="0.50906822296904541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Dotační podpora od partnerů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899-4F00-A04B-4C7DD9D7927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899-4F00-A04B-4C7DD9D7927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899-4F00-A04B-4C7DD9D7927F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899-4F00-A04B-4C7DD9D7927F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899-4F00-A04B-4C7DD9D7927F}"/>
              </c:ext>
            </c:extLst>
          </c:dPt>
          <c:dLbls>
            <c:dLbl>
              <c:idx val="0"/>
              <c:layout>
                <c:manualLayout>
                  <c:x val="-3.2762097641025785E-2"/>
                  <c:y val="-4.6621713005004152E-2"/>
                </c:manualLayout>
              </c:layout>
              <c:tx>
                <c:rich>
                  <a:bodyPr/>
                  <a:lstStyle/>
                  <a:p>
                    <a:fld id="{5690A5BE-AAE5-4564-A6BD-A086BD9C74DD}" type="CATEGORYNAME">
                      <a:rPr lang="en-US"/>
                      <a:pPr/>
                      <a:t>[NÁZEV KATEGORIE]</a:t>
                    </a:fld>
                    <a:r>
                      <a:rPr lang="en-US" baseline="0"/>
                      <a:t>; </a:t>
                    </a:r>
                    <a:fld id="{3A013957-526C-4069-A3F1-D65DD3879691}" type="VALUE">
                      <a:rPr lang="en-US" baseline="0" smtClean="0"/>
                      <a:pPr/>
                      <a:t>[HODNOTA]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899-4F00-A04B-4C7DD9D792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LK; 15,9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899-4F00-A04B-4C7DD9D7927F}"/>
                </c:ext>
              </c:extLst>
            </c:dLbl>
            <c:dLbl>
              <c:idx val="2"/>
              <c:layout>
                <c:manualLayout>
                  <c:x val="8.7365593709402087E-3"/>
                  <c:y val="-9.8150974747377162E-2"/>
                </c:manualLayout>
              </c:layout>
              <c:tx>
                <c:rich>
                  <a:bodyPr/>
                  <a:lstStyle/>
                  <a:p>
                    <a:r>
                      <a:rPr lang="en-US" err="1"/>
                      <a:t>MZe</a:t>
                    </a:r>
                    <a:r>
                      <a:rPr lang="en-US" baseline="0"/>
                      <a:t>; </a:t>
                    </a:r>
                    <a:fld id="{EF523D72-B1EF-4315-AB59-6317ED5231CF}" type="VALUE">
                      <a:rPr lang="en-US" baseline="0" smtClean="0"/>
                      <a:pPr/>
                      <a:t>[HODNOTA]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899-4F00-A04B-4C7DD9D7927F}"/>
                </c:ext>
              </c:extLst>
            </c:dLbl>
            <c:dLbl>
              <c:idx val="3"/>
              <c:layout>
                <c:manualLayout>
                  <c:x val="8.9257196396822863E-2"/>
                  <c:y val="-1.6033966420001159E-2"/>
                </c:manualLayout>
              </c:layout>
              <c:tx>
                <c:rich>
                  <a:bodyPr/>
                  <a:lstStyle/>
                  <a:p>
                    <a:fld id="{61A249E6-8AA2-4333-98A2-6342BD680B26}" type="CATEGORYNAME">
                      <a:rPr lang="en-US"/>
                      <a:pPr/>
                      <a:t>[NÁZEV KATEGORIE]</a:t>
                    </a:fld>
                    <a:r>
                      <a:rPr lang="en-US" baseline="0"/>
                      <a:t>; </a:t>
                    </a:r>
                    <a:fld id="{E0AFC9D2-8281-4989-A706-13F10FA82EA4}" type="VALUE">
                      <a:rPr lang="en-US" baseline="0" smtClean="0"/>
                      <a:pPr/>
                      <a:t>[HODNOTA]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899-4F00-A04B-4C7DD9D7927F}"/>
                </c:ext>
              </c:extLst>
            </c:dLbl>
            <c:dLbl>
              <c:idx val="4"/>
              <c:layout>
                <c:manualLayout>
                  <c:x val="6.8292635527596984E-2"/>
                  <c:y val="-4.418088374519389E-2"/>
                </c:manualLayout>
              </c:layout>
              <c:tx>
                <c:rich>
                  <a:bodyPr/>
                  <a:lstStyle/>
                  <a:p>
                    <a:fld id="{B4D53A34-C817-4DC3-B230-43F5AD09965D}" type="CATEGORYNAME">
                      <a:rPr lang="en-US"/>
                      <a:pPr/>
                      <a:t>[NÁZEV KATEGORIE]</a:t>
                    </a:fld>
                    <a:r>
                      <a:rPr lang="en-US" baseline="0"/>
                      <a:t>; </a:t>
                    </a:r>
                    <a:fld id="{DC4A0C7D-5C0C-4F6E-9294-1EA32E5663BA}" type="VALUE">
                      <a:rPr lang="en-US" baseline="0" smtClean="0"/>
                      <a:pPr/>
                      <a:t>[HODNOTA]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78932659105994"/>
                      <c:h val="0.173388762644847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899-4F00-A04B-4C7DD9D792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List1!$A$2:$A$6</c:f>
              <c:strCache>
                <c:ptCount val="5"/>
                <c:pt idx="0">
                  <c:v>Příspěvky od občanů</c:v>
                </c:pt>
                <c:pt idx="1">
                  <c:v>LK</c:v>
                </c:pt>
                <c:pt idx="2">
                  <c:v>Mze</c:v>
                </c:pt>
                <c:pt idx="3">
                  <c:v>SFŽP</c:v>
                </c:pt>
                <c:pt idx="4">
                  <c:v>obce a města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1.7</c:v>
                </c:pt>
                <c:pt idx="1">
                  <c:v>15.9</c:v>
                </c:pt>
                <c:pt idx="2">
                  <c:v>30</c:v>
                </c:pt>
                <c:pt idx="3">
                  <c:v>0.4</c:v>
                </c:pt>
                <c:pt idx="4">
                  <c:v>53.4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2E-4FF1-9A57-E1038F725C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Zadluženost</a:t>
            </a:r>
            <a:r>
              <a:rPr lang="cs-CZ" baseline="0"/>
              <a:t> VHS Turnov v mil. Kč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List1!$B$2:$B$5</c:f>
              <c:numCache>
                <c:formatCode>General</c:formatCode>
                <c:ptCount val="4"/>
                <c:pt idx="0">
                  <c:v>182.8</c:v>
                </c:pt>
                <c:pt idx="1">
                  <c:v>146.5</c:v>
                </c:pt>
                <c:pt idx="2">
                  <c:v>138.4</c:v>
                </c:pt>
                <c:pt idx="3">
                  <c:v>132.80000000000001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6-4768-A296-1F8521A1E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29727695"/>
        <c:axId val="929733455"/>
      </c:barChart>
      <c:catAx>
        <c:axId val="929727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29733455"/>
        <c:crosses val="autoZero"/>
        <c:auto val="1"/>
        <c:lblAlgn val="ctr"/>
        <c:lblOffset val="100"/>
        <c:noMultiLvlLbl val="0"/>
      </c:catAx>
      <c:valAx>
        <c:axId val="929733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29727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7E96B3-E811-4EE8-80C6-90AEBC23455F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8A5A260-8AE8-4933-A783-A0C0965D5A89}">
      <dgm:prSet/>
      <dgm:spPr/>
      <dgm:t>
        <a:bodyPr/>
        <a:lstStyle/>
        <a:p>
          <a:r>
            <a:rPr lang="cs-CZ"/>
            <a:t>Svazek  vznikl v roce 1995 v Turnově a nyní má 22 členů. </a:t>
          </a:r>
          <a:endParaRPr lang="en-US"/>
        </a:p>
      </dgm:t>
    </dgm:pt>
    <dgm:pt modelId="{52AE6DB5-8F04-489C-A175-87D22EC7FD91}" type="parTrans" cxnId="{20726B0E-801D-451E-9974-960B8A300C65}">
      <dgm:prSet/>
      <dgm:spPr/>
      <dgm:t>
        <a:bodyPr/>
        <a:lstStyle/>
        <a:p>
          <a:endParaRPr lang="en-US"/>
        </a:p>
      </dgm:t>
    </dgm:pt>
    <dgm:pt modelId="{36748971-906C-49B2-AE7C-BB646DB9B428}" type="sibTrans" cxnId="{20726B0E-801D-451E-9974-960B8A300C65}">
      <dgm:prSet/>
      <dgm:spPr/>
      <dgm:t>
        <a:bodyPr/>
        <a:lstStyle/>
        <a:p>
          <a:endParaRPr lang="en-US"/>
        </a:p>
      </dgm:t>
    </dgm:pt>
    <dgm:pt modelId="{D40CA4CB-C889-4C43-953A-0BA56AB8330B}">
      <dgm:prSet/>
      <dgm:spPr/>
      <dgm:t>
        <a:bodyPr/>
        <a:lstStyle/>
        <a:p>
          <a:r>
            <a:rPr lang="cs-CZ"/>
            <a:t>Sídlo svazku je v pronajatých prostorách v ulici Antonína Dvořáka č. p. 287 v Turnově.</a:t>
          </a:r>
          <a:endParaRPr lang="en-US"/>
        </a:p>
      </dgm:t>
    </dgm:pt>
    <dgm:pt modelId="{8AF3F67E-E130-4467-868D-EE0DD08FABA6}" type="parTrans" cxnId="{FBD337D9-B4C7-4FD5-8971-0D806CC33FEF}">
      <dgm:prSet/>
      <dgm:spPr/>
      <dgm:t>
        <a:bodyPr/>
        <a:lstStyle/>
        <a:p>
          <a:endParaRPr lang="en-US"/>
        </a:p>
      </dgm:t>
    </dgm:pt>
    <dgm:pt modelId="{48274B4E-34FF-485B-937B-689CF6B9FB28}" type="sibTrans" cxnId="{FBD337D9-B4C7-4FD5-8971-0D806CC33FEF}">
      <dgm:prSet/>
      <dgm:spPr/>
      <dgm:t>
        <a:bodyPr/>
        <a:lstStyle/>
        <a:p>
          <a:endParaRPr lang="en-US"/>
        </a:p>
      </dgm:t>
    </dgm:pt>
    <dgm:pt modelId="{C47658B3-D25A-4F24-A910-BBEBB9B1DCF8}">
      <dgm:prSet/>
      <dgm:spPr/>
      <dgm:t>
        <a:bodyPr/>
        <a:lstStyle/>
        <a:p>
          <a:r>
            <a:rPr lang="cs-CZ"/>
            <a:t>Svazek má 8 zaměstnanců. Od dubna 2026 – 9 zaměstnanců. </a:t>
          </a:r>
        </a:p>
      </dgm:t>
    </dgm:pt>
    <dgm:pt modelId="{AAAA8518-F515-40ED-B70D-31AC6C231413}" type="parTrans" cxnId="{4E11B9C1-4F06-4427-B3E4-6D55A6441247}">
      <dgm:prSet/>
      <dgm:spPr/>
      <dgm:t>
        <a:bodyPr/>
        <a:lstStyle/>
        <a:p>
          <a:endParaRPr lang="en-US"/>
        </a:p>
      </dgm:t>
    </dgm:pt>
    <dgm:pt modelId="{4BCAD74E-F232-43FE-A49C-B3C6C451C616}" type="sibTrans" cxnId="{4E11B9C1-4F06-4427-B3E4-6D55A6441247}">
      <dgm:prSet/>
      <dgm:spPr/>
      <dgm:t>
        <a:bodyPr/>
        <a:lstStyle/>
        <a:p>
          <a:endParaRPr lang="en-US"/>
        </a:p>
      </dgm:t>
    </dgm:pt>
    <dgm:pt modelId="{E6A0C390-2EB9-49BC-8EB8-53D158F85A82}">
      <dgm:prSet/>
      <dgm:spPr/>
      <dgm:t>
        <a:bodyPr/>
        <a:lstStyle/>
        <a:p>
          <a:r>
            <a:rPr lang="cs-CZ"/>
            <a:t>Cílem svazku je obnova a rozvoj svého vodohospodářského majetku a zabezpečení jeho provozování.</a:t>
          </a:r>
          <a:endParaRPr lang="en-US"/>
        </a:p>
      </dgm:t>
    </dgm:pt>
    <dgm:pt modelId="{D10C498E-C289-499F-BB1B-15EC3F1EE774}" type="parTrans" cxnId="{E9404B94-1956-480C-B494-8DD5AA553F51}">
      <dgm:prSet/>
      <dgm:spPr/>
      <dgm:t>
        <a:bodyPr/>
        <a:lstStyle/>
        <a:p>
          <a:endParaRPr lang="cs-CZ"/>
        </a:p>
      </dgm:t>
    </dgm:pt>
    <dgm:pt modelId="{C92C38DF-6E14-4204-8B78-A9E8F6A35F74}" type="sibTrans" cxnId="{E9404B94-1956-480C-B494-8DD5AA553F51}">
      <dgm:prSet/>
      <dgm:spPr/>
      <dgm:t>
        <a:bodyPr/>
        <a:lstStyle/>
        <a:p>
          <a:endParaRPr lang="cs-CZ"/>
        </a:p>
      </dgm:t>
    </dgm:pt>
    <dgm:pt modelId="{6100ED85-6EA5-4F8D-8A7E-B142587B3323}">
      <dgm:prSet/>
      <dgm:spPr/>
      <dgm:t>
        <a:bodyPr/>
        <a:lstStyle/>
        <a:p>
          <a:r>
            <a:rPr lang="cs-CZ"/>
            <a:t>V roce 2025 se Rada sdružení sešla celkem 8 x </a:t>
          </a:r>
          <a:br>
            <a:rPr lang="cs-CZ"/>
          </a:br>
          <a:r>
            <a:rPr lang="cs-CZ"/>
            <a:t>a Dozorčí rada sdružení 3x.</a:t>
          </a:r>
        </a:p>
      </dgm:t>
    </dgm:pt>
    <dgm:pt modelId="{882B3E4C-D61C-4471-B11F-DD050E60FAAF}" type="parTrans" cxnId="{515FFE5A-9DB3-4D3C-BF89-C7D8F1AA44A7}">
      <dgm:prSet/>
      <dgm:spPr/>
      <dgm:t>
        <a:bodyPr/>
        <a:lstStyle/>
        <a:p>
          <a:endParaRPr lang="cs-CZ"/>
        </a:p>
      </dgm:t>
    </dgm:pt>
    <dgm:pt modelId="{76383D2E-00C7-4367-A319-C7AD4616D102}" type="sibTrans" cxnId="{515FFE5A-9DB3-4D3C-BF89-C7D8F1AA44A7}">
      <dgm:prSet/>
      <dgm:spPr/>
      <dgm:t>
        <a:bodyPr/>
        <a:lstStyle/>
        <a:p>
          <a:endParaRPr lang="cs-CZ"/>
        </a:p>
      </dgm:t>
    </dgm:pt>
    <dgm:pt modelId="{EB7CC60D-F3BD-4485-8B7F-8EB3438CC030}">
      <dgm:prSet/>
      <dgm:spPr/>
      <dgm:t>
        <a:bodyPr/>
        <a:lstStyle/>
        <a:p>
          <a:r>
            <a:rPr lang="cs-CZ"/>
            <a:t>Řídící orgány - 28 členů Rady sdružení, 5 členů Dozorčí rady sdružení.</a:t>
          </a:r>
        </a:p>
      </dgm:t>
    </dgm:pt>
    <dgm:pt modelId="{964D3736-5BB1-4F5E-A2E0-A9EB60B3AEE5}" type="parTrans" cxnId="{704C23AF-2E22-409F-AE7A-82442F088B02}">
      <dgm:prSet/>
      <dgm:spPr/>
      <dgm:t>
        <a:bodyPr/>
        <a:lstStyle/>
        <a:p>
          <a:endParaRPr lang="cs-CZ"/>
        </a:p>
      </dgm:t>
    </dgm:pt>
    <dgm:pt modelId="{7D126A5F-B63A-4A2B-80A1-57C0BA40DE88}" type="sibTrans" cxnId="{704C23AF-2E22-409F-AE7A-82442F088B02}">
      <dgm:prSet/>
      <dgm:spPr/>
      <dgm:t>
        <a:bodyPr/>
        <a:lstStyle/>
        <a:p>
          <a:endParaRPr lang="cs-CZ"/>
        </a:p>
      </dgm:t>
    </dgm:pt>
    <dgm:pt modelId="{DC094ABD-D11D-44DC-A7BA-54AFF360D657}" type="pres">
      <dgm:prSet presAssocID="{687E96B3-E811-4EE8-80C6-90AEBC23455F}" presName="vert0" presStyleCnt="0">
        <dgm:presLayoutVars>
          <dgm:dir/>
          <dgm:animOne val="branch"/>
          <dgm:animLvl val="lvl"/>
        </dgm:presLayoutVars>
      </dgm:prSet>
      <dgm:spPr/>
    </dgm:pt>
    <dgm:pt modelId="{7724A475-4C95-4AF6-8C70-15AAC508E065}" type="pres">
      <dgm:prSet presAssocID="{D8A5A260-8AE8-4933-A783-A0C0965D5A89}" presName="thickLine" presStyleLbl="alignNode1" presStyleIdx="0" presStyleCnt="6"/>
      <dgm:spPr/>
    </dgm:pt>
    <dgm:pt modelId="{E4220CBB-1439-433A-BACD-0F101E0F2302}" type="pres">
      <dgm:prSet presAssocID="{D8A5A260-8AE8-4933-A783-A0C0965D5A89}" presName="horz1" presStyleCnt="0"/>
      <dgm:spPr/>
    </dgm:pt>
    <dgm:pt modelId="{A4836B2E-AD60-4DA2-88C4-B23E8CF75C36}" type="pres">
      <dgm:prSet presAssocID="{D8A5A260-8AE8-4933-A783-A0C0965D5A89}" presName="tx1" presStyleLbl="revTx" presStyleIdx="0" presStyleCnt="6"/>
      <dgm:spPr/>
    </dgm:pt>
    <dgm:pt modelId="{25E69DDA-949D-432E-8D73-E777622FAA61}" type="pres">
      <dgm:prSet presAssocID="{D8A5A260-8AE8-4933-A783-A0C0965D5A89}" presName="vert1" presStyleCnt="0"/>
      <dgm:spPr/>
    </dgm:pt>
    <dgm:pt modelId="{345FDD7E-EFE5-4514-8D84-34FDDAE0F48B}" type="pres">
      <dgm:prSet presAssocID="{E6A0C390-2EB9-49BC-8EB8-53D158F85A82}" presName="thickLine" presStyleLbl="alignNode1" presStyleIdx="1" presStyleCnt="6"/>
      <dgm:spPr/>
    </dgm:pt>
    <dgm:pt modelId="{5F4C3800-1D31-4233-9FDE-63DD04D4C6D2}" type="pres">
      <dgm:prSet presAssocID="{E6A0C390-2EB9-49BC-8EB8-53D158F85A82}" presName="horz1" presStyleCnt="0"/>
      <dgm:spPr/>
    </dgm:pt>
    <dgm:pt modelId="{2CDFBDF0-6FC7-4459-AF62-9A5EE3580A98}" type="pres">
      <dgm:prSet presAssocID="{E6A0C390-2EB9-49BC-8EB8-53D158F85A82}" presName="tx1" presStyleLbl="revTx" presStyleIdx="1" presStyleCnt="6"/>
      <dgm:spPr/>
    </dgm:pt>
    <dgm:pt modelId="{EF36DC4A-1504-472B-B508-6C24D79025EB}" type="pres">
      <dgm:prSet presAssocID="{E6A0C390-2EB9-49BC-8EB8-53D158F85A82}" presName="vert1" presStyleCnt="0"/>
      <dgm:spPr/>
    </dgm:pt>
    <dgm:pt modelId="{C2AEDA27-66D7-41BC-A6A1-9DBD4F4A20B1}" type="pres">
      <dgm:prSet presAssocID="{D40CA4CB-C889-4C43-953A-0BA56AB8330B}" presName="thickLine" presStyleLbl="alignNode1" presStyleIdx="2" presStyleCnt="6"/>
      <dgm:spPr/>
    </dgm:pt>
    <dgm:pt modelId="{C2D4EFE7-E89E-4708-944C-CD513F93AE82}" type="pres">
      <dgm:prSet presAssocID="{D40CA4CB-C889-4C43-953A-0BA56AB8330B}" presName="horz1" presStyleCnt="0"/>
      <dgm:spPr/>
    </dgm:pt>
    <dgm:pt modelId="{036C7E05-A103-4C80-AE0A-C000F4FA0F2B}" type="pres">
      <dgm:prSet presAssocID="{D40CA4CB-C889-4C43-953A-0BA56AB8330B}" presName="tx1" presStyleLbl="revTx" presStyleIdx="2" presStyleCnt="6"/>
      <dgm:spPr/>
    </dgm:pt>
    <dgm:pt modelId="{7539848D-3863-483A-A13D-E7568B8B85E8}" type="pres">
      <dgm:prSet presAssocID="{D40CA4CB-C889-4C43-953A-0BA56AB8330B}" presName="vert1" presStyleCnt="0"/>
      <dgm:spPr/>
    </dgm:pt>
    <dgm:pt modelId="{0EC79FAF-B0DC-41D0-B553-46994C40C12F}" type="pres">
      <dgm:prSet presAssocID="{C47658B3-D25A-4F24-A910-BBEBB9B1DCF8}" presName="thickLine" presStyleLbl="alignNode1" presStyleIdx="3" presStyleCnt="6"/>
      <dgm:spPr/>
    </dgm:pt>
    <dgm:pt modelId="{895337DF-C842-47A1-B96F-F1A5A326A80E}" type="pres">
      <dgm:prSet presAssocID="{C47658B3-D25A-4F24-A910-BBEBB9B1DCF8}" presName="horz1" presStyleCnt="0"/>
      <dgm:spPr/>
    </dgm:pt>
    <dgm:pt modelId="{104CC84D-F8CA-4CF2-9A03-FC0B297CEB22}" type="pres">
      <dgm:prSet presAssocID="{C47658B3-D25A-4F24-A910-BBEBB9B1DCF8}" presName="tx1" presStyleLbl="revTx" presStyleIdx="3" presStyleCnt="6"/>
      <dgm:spPr/>
    </dgm:pt>
    <dgm:pt modelId="{AB3EB32E-B936-4733-A39B-8AA5963714B4}" type="pres">
      <dgm:prSet presAssocID="{C47658B3-D25A-4F24-A910-BBEBB9B1DCF8}" presName="vert1" presStyleCnt="0"/>
      <dgm:spPr/>
    </dgm:pt>
    <dgm:pt modelId="{5FA8B15F-F0E3-4E58-A174-CB29595B184C}" type="pres">
      <dgm:prSet presAssocID="{EB7CC60D-F3BD-4485-8B7F-8EB3438CC030}" presName="thickLine" presStyleLbl="alignNode1" presStyleIdx="4" presStyleCnt="6"/>
      <dgm:spPr/>
    </dgm:pt>
    <dgm:pt modelId="{65391403-46AA-405A-9E3D-60BA196B225F}" type="pres">
      <dgm:prSet presAssocID="{EB7CC60D-F3BD-4485-8B7F-8EB3438CC030}" presName="horz1" presStyleCnt="0"/>
      <dgm:spPr/>
    </dgm:pt>
    <dgm:pt modelId="{4A5AD688-DC58-45E5-9E90-9A0384E5042C}" type="pres">
      <dgm:prSet presAssocID="{EB7CC60D-F3BD-4485-8B7F-8EB3438CC030}" presName="tx1" presStyleLbl="revTx" presStyleIdx="4" presStyleCnt="6"/>
      <dgm:spPr/>
    </dgm:pt>
    <dgm:pt modelId="{74358609-4DBF-4A3B-8F11-713FD8168BFD}" type="pres">
      <dgm:prSet presAssocID="{EB7CC60D-F3BD-4485-8B7F-8EB3438CC030}" presName="vert1" presStyleCnt="0"/>
      <dgm:spPr/>
    </dgm:pt>
    <dgm:pt modelId="{4757A032-9395-4E31-ACB3-344003C6C4F2}" type="pres">
      <dgm:prSet presAssocID="{6100ED85-6EA5-4F8D-8A7E-B142587B3323}" presName="thickLine" presStyleLbl="alignNode1" presStyleIdx="5" presStyleCnt="6"/>
      <dgm:spPr/>
    </dgm:pt>
    <dgm:pt modelId="{B27FA2F5-D3BE-4613-BD2E-0D290DF5E970}" type="pres">
      <dgm:prSet presAssocID="{6100ED85-6EA5-4F8D-8A7E-B142587B3323}" presName="horz1" presStyleCnt="0"/>
      <dgm:spPr/>
    </dgm:pt>
    <dgm:pt modelId="{89B9A07D-01E1-4EFE-9623-A2FAF3123216}" type="pres">
      <dgm:prSet presAssocID="{6100ED85-6EA5-4F8D-8A7E-B142587B3323}" presName="tx1" presStyleLbl="revTx" presStyleIdx="5" presStyleCnt="6"/>
      <dgm:spPr/>
    </dgm:pt>
    <dgm:pt modelId="{5264A077-44B9-498D-85AA-22A99F4C4048}" type="pres">
      <dgm:prSet presAssocID="{6100ED85-6EA5-4F8D-8A7E-B142587B3323}" presName="vert1" presStyleCnt="0"/>
      <dgm:spPr/>
    </dgm:pt>
  </dgm:ptLst>
  <dgm:cxnLst>
    <dgm:cxn modelId="{20726B0E-801D-451E-9974-960B8A300C65}" srcId="{687E96B3-E811-4EE8-80C6-90AEBC23455F}" destId="{D8A5A260-8AE8-4933-A783-A0C0965D5A89}" srcOrd="0" destOrd="0" parTransId="{52AE6DB5-8F04-489C-A175-87D22EC7FD91}" sibTransId="{36748971-906C-49B2-AE7C-BB646DB9B428}"/>
    <dgm:cxn modelId="{F445F32F-709D-40C4-8927-719D92935EB1}" type="presOf" srcId="{687E96B3-E811-4EE8-80C6-90AEBC23455F}" destId="{DC094ABD-D11D-44DC-A7BA-54AFF360D657}" srcOrd="0" destOrd="0" presId="urn:microsoft.com/office/officeart/2008/layout/LinedList"/>
    <dgm:cxn modelId="{4FD28938-38A9-4162-91CE-54CD3B8333DF}" type="presOf" srcId="{6100ED85-6EA5-4F8D-8A7E-B142587B3323}" destId="{89B9A07D-01E1-4EFE-9623-A2FAF3123216}" srcOrd="0" destOrd="0" presId="urn:microsoft.com/office/officeart/2008/layout/LinedList"/>
    <dgm:cxn modelId="{F38ECA49-C83A-424B-BCDF-4DF4CCA2467F}" type="presOf" srcId="{E6A0C390-2EB9-49BC-8EB8-53D158F85A82}" destId="{2CDFBDF0-6FC7-4459-AF62-9A5EE3580A98}" srcOrd="0" destOrd="0" presId="urn:microsoft.com/office/officeart/2008/layout/LinedList"/>
    <dgm:cxn modelId="{515FFE5A-9DB3-4D3C-BF89-C7D8F1AA44A7}" srcId="{687E96B3-E811-4EE8-80C6-90AEBC23455F}" destId="{6100ED85-6EA5-4F8D-8A7E-B142587B3323}" srcOrd="5" destOrd="0" parTransId="{882B3E4C-D61C-4471-B11F-DD050E60FAAF}" sibTransId="{76383D2E-00C7-4367-A319-C7AD4616D102}"/>
    <dgm:cxn modelId="{051BD787-14B8-4012-866E-2DA033F040ED}" type="presOf" srcId="{C47658B3-D25A-4F24-A910-BBEBB9B1DCF8}" destId="{104CC84D-F8CA-4CF2-9A03-FC0B297CEB22}" srcOrd="0" destOrd="0" presId="urn:microsoft.com/office/officeart/2008/layout/LinedList"/>
    <dgm:cxn modelId="{E9404B94-1956-480C-B494-8DD5AA553F51}" srcId="{687E96B3-E811-4EE8-80C6-90AEBC23455F}" destId="{E6A0C390-2EB9-49BC-8EB8-53D158F85A82}" srcOrd="1" destOrd="0" parTransId="{D10C498E-C289-499F-BB1B-15EC3F1EE774}" sibTransId="{C92C38DF-6E14-4204-8B78-A9E8F6A35F74}"/>
    <dgm:cxn modelId="{7439029D-D119-4093-8668-21DE391DFA69}" type="presOf" srcId="{D8A5A260-8AE8-4933-A783-A0C0965D5A89}" destId="{A4836B2E-AD60-4DA2-88C4-B23E8CF75C36}" srcOrd="0" destOrd="0" presId="urn:microsoft.com/office/officeart/2008/layout/LinedList"/>
    <dgm:cxn modelId="{761AAFA9-C9CB-44F7-ACC4-18393AA42267}" type="presOf" srcId="{D40CA4CB-C889-4C43-953A-0BA56AB8330B}" destId="{036C7E05-A103-4C80-AE0A-C000F4FA0F2B}" srcOrd="0" destOrd="0" presId="urn:microsoft.com/office/officeart/2008/layout/LinedList"/>
    <dgm:cxn modelId="{704C23AF-2E22-409F-AE7A-82442F088B02}" srcId="{687E96B3-E811-4EE8-80C6-90AEBC23455F}" destId="{EB7CC60D-F3BD-4485-8B7F-8EB3438CC030}" srcOrd="4" destOrd="0" parTransId="{964D3736-5BB1-4F5E-A2E0-A9EB60B3AEE5}" sibTransId="{7D126A5F-B63A-4A2B-80A1-57C0BA40DE88}"/>
    <dgm:cxn modelId="{4E11B9C1-4F06-4427-B3E4-6D55A6441247}" srcId="{687E96B3-E811-4EE8-80C6-90AEBC23455F}" destId="{C47658B3-D25A-4F24-A910-BBEBB9B1DCF8}" srcOrd="3" destOrd="0" parTransId="{AAAA8518-F515-40ED-B70D-31AC6C231413}" sibTransId="{4BCAD74E-F232-43FE-A49C-B3C6C451C616}"/>
    <dgm:cxn modelId="{FBD337D9-B4C7-4FD5-8971-0D806CC33FEF}" srcId="{687E96B3-E811-4EE8-80C6-90AEBC23455F}" destId="{D40CA4CB-C889-4C43-953A-0BA56AB8330B}" srcOrd="2" destOrd="0" parTransId="{8AF3F67E-E130-4467-868D-EE0DD08FABA6}" sibTransId="{48274B4E-34FF-485B-937B-689CF6B9FB28}"/>
    <dgm:cxn modelId="{511F82FF-E994-48A2-A36C-FA840D1AF69A}" type="presOf" srcId="{EB7CC60D-F3BD-4485-8B7F-8EB3438CC030}" destId="{4A5AD688-DC58-45E5-9E90-9A0384E5042C}" srcOrd="0" destOrd="0" presId="urn:microsoft.com/office/officeart/2008/layout/LinedList"/>
    <dgm:cxn modelId="{1C32164D-919F-420C-8B0C-D75ECA2F2A7E}" type="presParOf" srcId="{DC094ABD-D11D-44DC-A7BA-54AFF360D657}" destId="{7724A475-4C95-4AF6-8C70-15AAC508E065}" srcOrd="0" destOrd="0" presId="urn:microsoft.com/office/officeart/2008/layout/LinedList"/>
    <dgm:cxn modelId="{A6B8364A-D737-44EA-B275-358798C95C69}" type="presParOf" srcId="{DC094ABD-D11D-44DC-A7BA-54AFF360D657}" destId="{E4220CBB-1439-433A-BACD-0F101E0F2302}" srcOrd="1" destOrd="0" presId="urn:microsoft.com/office/officeart/2008/layout/LinedList"/>
    <dgm:cxn modelId="{8A7231F9-7CAE-45DB-A42A-F053F74C38E7}" type="presParOf" srcId="{E4220CBB-1439-433A-BACD-0F101E0F2302}" destId="{A4836B2E-AD60-4DA2-88C4-B23E8CF75C36}" srcOrd="0" destOrd="0" presId="urn:microsoft.com/office/officeart/2008/layout/LinedList"/>
    <dgm:cxn modelId="{1A7C05E3-3FA0-4693-A201-84EFBCDA7436}" type="presParOf" srcId="{E4220CBB-1439-433A-BACD-0F101E0F2302}" destId="{25E69DDA-949D-432E-8D73-E777622FAA61}" srcOrd="1" destOrd="0" presId="urn:microsoft.com/office/officeart/2008/layout/LinedList"/>
    <dgm:cxn modelId="{9C94229E-BD76-4ECD-89B2-A6E9531E4D0A}" type="presParOf" srcId="{DC094ABD-D11D-44DC-A7BA-54AFF360D657}" destId="{345FDD7E-EFE5-4514-8D84-34FDDAE0F48B}" srcOrd="2" destOrd="0" presId="urn:microsoft.com/office/officeart/2008/layout/LinedList"/>
    <dgm:cxn modelId="{7FCAFFE0-D4B5-4303-9694-850C49DB8DEC}" type="presParOf" srcId="{DC094ABD-D11D-44DC-A7BA-54AFF360D657}" destId="{5F4C3800-1D31-4233-9FDE-63DD04D4C6D2}" srcOrd="3" destOrd="0" presId="urn:microsoft.com/office/officeart/2008/layout/LinedList"/>
    <dgm:cxn modelId="{2566500E-BEC7-473D-9467-EAD6FD7C0A06}" type="presParOf" srcId="{5F4C3800-1D31-4233-9FDE-63DD04D4C6D2}" destId="{2CDFBDF0-6FC7-4459-AF62-9A5EE3580A98}" srcOrd="0" destOrd="0" presId="urn:microsoft.com/office/officeart/2008/layout/LinedList"/>
    <dgm:cxn modelId="{FA84313A-6807-438E-B607-F9BC959E7F73}" type="presParOf" srcId="{5F4C3800-1D31-4233-9FDE-63DD04D4C6D2}" destId="{EF36DC4A-1504-472B-B508-6C24D79025EB}" srcOrd="1" destOrd="0" presId="urn:microsoft.com/office/officeart/2008/layout/LinedList"/>
    <dgm:cxn modelId="{34DDA91A-993F-445C-A50A-84752DA5A379}" type="presParOf" srcId="{DC094ABD-D11D-44DC-A7BA-54AFF360D657}" destId="{C2AEDA27-66D7-41BC-A6A1-9DBD4F4A20B1}" srcOrd="4" destOrd="0" presId="urn:microsoft.com/office/officeart/2008/layout/LinedList"/>
    <dgm:cxn modelId="{2A382E19-73F6-48FE-950C-F9558457E435}" type="presParOf" srcId="{DC094ABD-D11D-44DC-A7BA-54AFF360D657}" destId="{C2D4EFE7-E89E-4708-944C-CD513F93AE82}" srcOrd="5" destOrd="0" presId="urn:microsoft.com/office/officeart/2008/layout/LinedList"/>
    <dgm:cxn modelId="{DE4215F1-8C5B-4936-8F37-4CEF3B316E6C}" type="presParOf" srcId="{C2D4EFE7-E89E-4708-944C-CD513F93AE82}" destId="{036C7E05-A103-4C80-AE0A-C000F4FA0F2B}" srcOrd="0" destOrd="0" presId="urn:microsoft.com/office/officeart/2008/layout/LinedList"/>
    <dgm:cxn modelId="{966F6030-EFE3-4E28-B559-762EC7CC63B1}" type="presParOf" srcId="{C2D4EFE7-E89E-4708-944C-CD513F93AE82}" destId="{7539848D-3863-483A-A13D-E7568B8B85E8}" srcOrd="1" destOrd="0" presId="urn:microsoft.com/office/officeart/2008/layout/LinedList"/>
    <dgm:cxn modelId="{889F2919-6AB6-4E8B-9270-BB404261437C}" type="presParOf" srcId="{DC094ABD-D11D-44DC-A7BA-54AFF360D657}" destId="{0EC79FAF-B0DC-41D0-B553-46994C40C12F}" srcOrd="6" destOrd="0" presId="urn:microsoft.com/office/officeart/2008/layout/LinedList"/>
    <dgm:cxn modelId="{5C491F88-3827-4EA4-B797-805445228394}" type="presParOf" srcId="{DC094ABD-D11D-44DC-A7BA-54AFF360D657}" destId="{895337DF-C842-47A1-B96F-F1A5A326A80E}" srcOrd="7" destOrd="0" presId="urn:microsoft.com/office/officeart/2008/layout/LinedList"/>
    <dgm:cxn modelId="{B682DBA8-B505-4B1A-911D-FA40E82AAD2B}" type="presParOf" srcId="{895337DF-C842-47A1-B96F-F1A5A326A80E}" destId="{104CC84D-F8CA-4CF2-9A03-FC0B297CEB22}" srcOrd="0" destOrd="0" presId="urn:microsoft.com/office/officeart/2008/layout/LinedList"/>
    <dgm:cxn modelId="{D495EEEA-322E-4245-83AF-0D94A814A68A}" type="presParOf" srcId="{895337DF-C842-47A1-B96F-F1A5A326A80E}" destId="{AB3EB32E-B936-4733-A39B-8AA5963714B4}" srcOrd="1" destOrd="0" presId="urn:microsoft.com/office/officeart/2008/layout/LinedList"/>
    <dgm:cxn modelId="{DAE22449-7A8B-4118-B725-CADE417C345B}" type="presParOf" srcId="{DC094ABD-D11D-44DC-A7BA-54AFF360D657}" destId="{5FA8B15F-F0E3-4E58-A174-CB29595B184C}" srcOrd="8" destOrd="0" presId="urn:microsoft.com/office/officeart/2008/layout/LinedList"/>
    <dgm:cxn modelId="{FB036ED7-2F49-4F68-A6FE-D6A5274925D9}" type="presParOf" srcId="{DC094ABD-D11D-44DC-A7BA-54AFF360D657}" destId="{65391403-46AA-405A-9E3D-60BA196B225F}" srcOrd="9" destOrd="0" presId="urn:microsoft.com/office/officeart/2008/layout/LinedList"/>
    <dgm:cxn modelId="{B967D9A9-68DB-448B-A235-D6A4F2D216B7}" type="presParOf" srcId="{65391403-46AA-405A-9E3D-60BA196B225F}" destId="{4A5AD688-DC58-45E5-9E90-9A0384E5042C}" srcOrd="0" destOrd="0" presId="urn:microsoft.com/office/officeart/2008/layout/LinedList"/>
    <dgm:cxn modelId="{633A1239-BF19-4336-AF28-77B840E80BAE}" type="presParOf" srcId="{65391403-46AA-405A-9E3D-60BA196B225F}" destId="{74358609-4DBF-4A3B-8F11-713FD8168BFD}" srcOrd="1" destOrd="0" presId="urn:microsoft.com/office/officeart/2008/layout/LinedList"/>
    <dgm:cxn modelId="{D36245DF-5AD8-4754-B583-6F1520357E7E}" type="presParOf" srcId="{DC094ABD-D11D-44DC-A7BA-54AFF360D657}" destId="{4757A032-9395-4E31-ACB3-344003C6C4F2}" srcOrd="10" destOrd="0" presId="urn:microsoft.com/office/officeart/2008/layout/LinedList"/>
    <dgm:cxn modelId="{951643EC-1EC3-4FFC-A8B8-7DE5A09BE88F}" type="presParOf" srcId="{DC094ABD-D11D-44DC-A7BA-54AFF360D657}" destId="{B27FA2F5-D3BE-4613-BD2E-0D290DF5E970}" srcOrd="11" destOrd="0" presId="urn:microsoft.com/office/officeart/2008/layout/LinedList"/>
    <dgm:cxn modelId="{CD608190-2118-4DA5-BBF6-E71E83652C0B}" type="presParOf" srcId="{B27FA2F5-D3BE-4613-BD2E-0D290DF5E970}" destId="{89B9A07D-01E1-4EFE-9623-A2FAF3123216}" srcOrd="0" destOrd="0" presId="urn:microsoft.com/office/officeart/2008/layout/LinedList"/>
    <dgm:cxn modelId="{69116E97-380A-43AD-A2B8-EC9198F4986C}" type="presParOf" srcId="{B27FA2F5-D3BE-4613-BD2E-0D290DF5E970}" destId="{5264A077-44B9-498D-85AA-22A99F4C404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D79BB5-AF0E-4F59-A938-74CBCF8C831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AE1D402-B3C4-45AE-8F00-B01D45FB537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 u="sng">
              <a:solidFill>
                <a:schemeClr val="tx1"/>
              </a:solidFill>
            </a:rPr>
            <a:t>Klíčové úspěchy</a:t>
          </a:r>
          <a:endParaRPr lang="en-US">
            <a:solidFill>
              <a:schemeClr val="tx1"/>
            </a:solidFill>
          </a:endParaRPr>
        </a:p>
      </dgm:t>
    </dgm:pt>
    <dgm:pt modelId="{77E2E0F9-639F-4880-8252-7A3202EC79F4}" type="parTrans" cxnId="{AC99DAF8-F5E8-4521-9ABF-0ACD1E7B173F}">
      <dgm:prSet/>
      <dgm:spPr/>
      <dgm:t>
        <a:bodyPr/>
        <a:lstStyle/>
        <a:p>
          <a:endParaRPr lang="en-US"/>
        </a:p>
      </dgm:t>
    </dgm:pt>
    <dgm:pt modelId="{F524AA04-17D5-4879-B5C3-758147F0B9AD}" type="sibTrans" cxnId="{AC99DAF8-F5E8-4521-9ABF-0ACD1E7B173F}">
      <dgm:prSet/>
      <dgm:spPr/>
      <dgm:t>
        <a:bodyPr/>
        <a:lstStyle/>
        <a:p>
          <a:endParaRPr lang="en-US"/>
        </a:p>
      </dgm:t>
    </dgm:pt>
    <dgm:pt modelId="{094FCD66-EFB9-4E9C-B031-C69BF9097805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Vysoká kvalita provozování ze strany </a:t>
          </a:r>
          <a:r>
            <a:rPr lang="cs-CZ" err="1">
              <a:solidFill>
                <a:schemeClr val="tx1"/>
              </a:solidFill>
            </a:rPr>
            <a:t>SčVK</a:t>
          </a:r>
          <a:r>
            <a:rPr lang="cs-CZ">
              <a:solidFill>
                <a:schemeClr val="tx1"/>
              </a:solidFill>
            </a:rPr>
            <a:t> - splnění 18 výkonových ukazatelů kvality,</a:t>
          </a:r>
          <a:endParaRPr lang="en-US">
            <a:solidFill>
              <a:schemeClr val="tx1"/>
            </a:solidFill>
          </a:endParaRPr>
        </a:p>
      </dgm:t>
    </dgm:pt>
    <dgm:pt modelId="{320654DC-1D78-4EF6-A856-A6352603D98D}" type="parTrans" cxnId="{7BFD88D4-3A01-4E11-96FC-317AFF327252}">
      <dgm:prSet/>
      <dgm:spPr/>
      <dgm:t>
        <a:bodyPr/>
        <a:lstStyle/>
        <a:p>
          <a:endParaRPr lang="en-US"/>
        </a:p>
      </dgm:t>
    </dgm:pt>
    <dgm:pt modelId="{9E25079F-BE0C-48B3-B41A-1BC6AFE9FBA2}" type="sibTrans" cxnId="{7BFD88D4-3A01-4E11-96FC-317AFF327252}">
      <dgm:prSet/>
      <dgm:spPr/>
      <dgm:t>
        <a:bodyPr/>
        <a:lstStyle/>
        <a:p>
          <a:endParaRPr lang="en-US"/>
        </a:p>
      </dgm:t>
    </dgm:pt>
    <dgm:pt modelId="{14766462-8A93-4ED2-A8AA-0BA8AA33FB20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zajištění významných dotací na spolufinancování akcí 101,3  mil. Kč, ,</a:t>
          </a:r>
          <a:endParaRPr lang="en-US">
            <a:solidFill>
              <a:schemeClr val="tx1"/>
            </a:solidFill>
          </a:endParaRPr>
        </a:p>
      </dgm:t>
    </dgm:pt>
    <dgm:pt modelId="{1B81A308-DC2A-4EC3-859E-348791518D58}" type="parTrans" cxnId="{7CD8B3BD-8746-4190-A23F-772F9E30989A}">
      <dgm:prSet/>
      <dgm:spPr/>
      <dgm:t>
        <a:bodyPr/>
        <a:lstStyle/>
        <a:p>
          <a:endParaRPr lang="en-US"/>
        </a:p>
      </dgm:t>
    </dgm:pt>
    <dgm:pt modelId="{5C9E4E15-10DF-4EB7-9371-1E24C6949EBD}" type="sibTrans" cxnId="{7CD8B3BD-8746-4190-A23F-772F9E30989A}">
      <dgm:prSet/>
      <dgm:spPr/>
      <dgm:t>
        <a:bodyPr/>
        <a:lstStyle/>
        <a:p>
          <a:endParaRPr lang="en-US"/>
        </a:p>
      </dgm:t>
    </dgm:pt>
    <dgm:pt modelId="{CCEAC962-7EAA-499E-9F18-CDC1596F4C49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stabilizovaný pracovní tým, </a:t>
          </a:r>
          <a:endParaRPr lang="en-US">
            <a:solidFill>
              <a:schemeClr val="tx1"/>
            </a:solidFill>
          </a:endParaRPr>
        </a:p>
      </dgm:t>
    </dgm:pt>
    <dgm:pt modelId="{C7D6DB4B-0F9F-4439-B46F-6C94844216E3}" type="parTrans" cxnId="{176FD332-BE13-425F-9CBF-D54FCC7F21B9}">
      <dgm:prSet/>
      <dgm:spPr/>
      <dgm:t>
        <a:bodyPr/>
        <a:lstStyle/>
        <a:p>
          <a:endParaRPr lang="en-US"/>
        </a:p>
      </dgm:t>
    </dgm:pt>
    <dgm:pt modelId="{E250996E-B536-4C68-BF18-4A82B86DD13E}" type="sibTrans" cxnId="{176FD332-BE13-425F-9CBF-D54FCC7F21B9}">
      <dgm:prSet/>
      <dgm:spPr/>
      <dgm:t>
        <a:bodyPr/>
        <a:lstStyle/>
        <a:p>
          <a:endParaRPr lang="en-US"/>
        </a:p>
      </dgm:t>
    </dgm:pt>
    <dgm:pt modelId="{DE7D7EE0-F4BC-401E-A056-A3D7DFEE5F90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úspěšná realizace cca 20 staveb. </a:t>
          </a:r>
          <a:endParaRPr lang="en-US">
            <a:solidFill>
              <a:schemeClr val="tx1"/>
            </a:solidFill>
          </a:endParaRPr>
        </a:p>
      </dgm:t>
    </dgm:pt>
    <dgm:pt modelId="{57D7B68C-180C-40C9-B556-3B87113AF161}" type="parTrans" cxnId="{F07D5447-38D8-4A5B-A88E-52929097E306}">
      <dgm:prSet/>
      <dgm:spPr/>
      <dgm:t>
        <a:bodyPr/>
        <a:lstStyle/>
        <a:p>
          <a:endParaRPr lang="en-US"/>
        </a:p>
      </dgm:t>
    </dgm:pt>
    <dgm:pt modelId="{0789407E-808F-4393-8F27-2B3A1C286DBB}" type="sibTrans" cxnId="{F07D5447-38D8-4A5B-A88E-52929097E306}">
      <dgm:prSet/>
      <dgm:spPr/>
      <dgm:t>
        <a:bodyPr/>
        <a:lstStyle/>
        <a:p>
          <a:endParaRPr lang="en-US"/>
        </a:p>
      </dgm:t>
    </dgm:pt>
    <dgm:pt modelId="{25CACD29-480D-43A4-A69A-25E81C7B450C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cs-CZ" u="sng">
              <a:solidFill>
                <a:schemeClr val="tx1"/>
              </a:solidFill>
            </a:rPr>
            <a:t>Neúspěchy</a:t>
          </a:r>
          <a:endParaRPr lang="en-US">
            <a:solidFill>
              <a:schemeClr val="tx1"/>
            </a:solidFill>
          </a:endParaRPr>
        </a:p>
      </dgm:t>
    </dgm:pt>
    <dgm:pt modelId="{7C11402D-C381-4D6B-B97A-682C8E31C4BE}" type="parTrans" cxnId="{AECA12DF-62E9-4675-A36B-F4F56FA61A89}">
      <dgm:prSet/>
      <dgm:spPr/>
      <dgm:t>
        <a:bodyPr/>
        <a:lstStyle/>
        <a:p>
          <a:endParaRPr lang="en-US"/>
        </a:p>
      </dgm:t>
    </dgm:pt>
    <dgm:pt modelId="{FC5DB829-CFD2-4B58-A1BB-0CFB58DD9484}" type="sibTrans" cxnId="{AECA12DF-62E9-4675-A36B-F4F56FA61A89}">
      <dgm:prSet/>
      <dgm:spPr/>
      <dgm:t>
        <a:bodyPr/>
        <a:lstStyle/>
        <a:p>
          <a:endParaRPr lang="en-US"/>
        </a:p>
      </dgm:t>
    </dgm:pt>
    <dgm:pt modelId="{7E764E79-9D5D-4910-82B1-6CDC87393381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Málo dodavatelů na rekonstrukci objektů – vysoké ceny, </a:t>
          </a:r>
          <a:endParaRPr lang="en-US">
            <a:solidFill>
              <a:schemeClr val="tx1"/>
            </a:solidFill>
          </a:endParaRPr>
        </a:p>
      </dgm:t>
    </dgm:pt>
    <dgm:pt modelId="{75B5AA9C-B118-4797-B482-2FC80256BC98}" type="parTrans" cxnId="{BB7A6161-E8C0-4369-9EB3-93321A881CDE}">
      <dgm:prSet/>
      <dgm:spPr/>
      <dgm:t>
        <a:bodyPr/>
        <a:lstStyle/>
        <a:p>
          <a:endParaRPr lang="en-US"/>
        </a:p>
      </dgm:t>
    </dgm:pt>
    <dgm:pt modelId="{E93CA388-2170-4955-90D0-2A1AD4B12B2F}" type="sibTrans" cxnId="{BB7A6161-E8C0-4369-9EB3-93321A881CDE}">
      <dgm:prSet/>
      <dgm:spPr/>
      <dgm:t>
        <a:bodyPr/>
        <a:lstStyle/>
        <a:p>
          <a:endParaRPr lang="en-US"/>
        </a:p>
      </dgm:t>
    </dgm:pt>
    <dgm:pt modelId="{9485D4BE-BE50-421E-8D9D-6A26937D2725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rekonstrukce prameniště Kalich a štoly </a:t>
          </a:r>
          <a:r>
            <a:rPr lang="cs-CZ" err="1">
              <a:solidFill>
                <a:schemeClr val="tx1"/>
              </a:solidFill>
            </a:rPr>
            <a:t>Šlejférna</a:t>
          </a:r>
          <a:r>
            <a:rPr lang="cs-CZ">
              <a:solidFill>
                <a:schemeClr val="tx1"/>
              </a:solidFill>
            </a:rPr>
            <a:t>, </a:t>
          </a:r>
          <a:endParaRPr lang="en-US">
            <a:solidFill>
              <a:schemeClr val="tx1"/>
            </a:solidFill>
          </a:endParaRPr>
        </a:p>
      </dgm:t>
    </dgm:pt>
    <dgm:pt modelId="{F5C7DF05-DDFF-41D2-A1DC-86C05E92E2D0}" type="parTrans" cxnId="{77A10D70-03C1-42A0-966C-9B89F1156BD2}">
      <dgm:prSet/>
      <dgm:spPr/>
      <dgm:t>
        <a:bodyPr/>
        <a:lstStyle/>
        <a:p>
          <a:endParaRPr lang="en-US"/>
        </a:p>
      </dgm:t>
    </dgm:pt>
    <dgm:pt modelId="{0BBF587F-D6C1-4C6A-BDC3-80F7E8C18361}" type="sibTrans" cxnId="{77A10D70-03C1-42A0-966C-9B89F1156BD2}">
      <dgm:prSet/>
      <dgm:spPr/>
      <dgm:t>
        <a:bodyPr/>
        <a:lstStyle/>
        <a:p>
          <a:endParaRPr lang="en-US"/>
        </a:p>
      </dgm:t>
    </dgm:pt>
    <dgm:pt modelId="{8E686D10-4BB3-4030-B3A5-A9F51D3DF167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soud a vzájemné vztahy s městem Semily,   </a:t>
          </a:r>
          <a:endParaRPr lang="en-US">
            <a:solidFill>
              <a:schemeClr val="tx1"/>
            </a:solidFill>
          </a:endParaRPr>
        </a:p>
      </dgm:t>
    </dgm:pt>
    <dgm:pt modelId="{E5E3B606-E544-4E49-8419-3BE6FC53E272}" type="parTrans" cxnId="{0CE78E8C-A490-4849-9055-E70BDD81A383}">
      <dgm:prSet/>
      <dgm:spPr/>
      <dgm:t>
        <a:bodyPr/>
        <a:lstStyle/>
        <a:p>
          <a:endParaRPr lang="en-US"/>
        </a:p>
      </dgm:t>
    </dgm:pt>
    <dgm:pt modelId="{30F14015-8791-4517-9D29-6E60B7C2A8D4}" type="sibTrans" cxnId="{0CE78E8C-A490-4849-9055-E70BDD81A383}">
      <dgm:prSet/>
      <dgm:spPr/>
      <dgm:t>
        <a:bodyPr/>
        <a:lstStyle/>
        <a:p>
          <a:endParaRPr lang="en-US"/>
        </a:p>
      </dgm:t>
    </dgm:pt>
    <dgm:pt modelId="{991C9F6D-25C2-4737-A81B-F179C597E24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US">
            <a:solidFill>
              <a:srgbClr val="FF0000"/>
            </a:solidFill>
          </a:endParaRPr>
        </a:p>
      </dgm:t>
    </dgm:pt>
    <dgm:pt modelId="{3F31ACA6-30B9-46C8-8271-F576F1690C61}" type="parTrans" cxnId="{1FBC10AF-9EDE-4909-82B7-78F4988E2E93}">
      <dgm:prSet/>
      <dgm:spPr/>
      <dgm:t>
        <a:bodyPr/>
        <a:lstStyle/>
        <a:p>
          <a:endParaRPr lang="cs-CZ"/>
        </a:p>
      </dgm:t>
    </dgm:pt>
    <dgm:pt modelId="{F0A676D2-3D17-4AF2-ACB8-802A25631B98}" type="sibTrans" cxnId="{1FBC10AF-9EDE-4909-82B7-78F4988E2E93}">
      <dgm:prSet/>
      <dgm:spPr/>
      <dgm:t>
        <a:bodyPr/>
        <a:lstStyle/>
        <a:p>
          <a:endParaRPr lang="cs-CZ"/>
        </a:p>
      </dgm:t>
    </dgm:pt>
    <dgm:pt modelId="{DAC70F7C-55E7-4BF1-904E-036CAC460DAB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cs-CZ">
              <a:solidFill>
                <a:schemeClr val="tx1"/>
              </a:solidFill>
            </a:rPr>
            <a:t>přetíženost  investičních techniků. </a:t>
          </a:r>
          <a:endParaRPr lang="en-US">
            <a:solidFill>
              <a:schemeClr val="tx1"/>
            </a:solidFill>
          </a:endParaRPr>
        </a:p>
      </dgm:t>
    </dgm:pt>
    <dgm:pt modelId="{5B6F0B61-60CF-447C-9486-FF8FEFA1000E}" type="parTrans" cxnId="{8D744235-B08F-42A3-95F7-74B636EDE650}">
      <dgm:prSet/>
      <dgm:spPr/>
    </dgm:pt>
    <dgm:pt modelId="{66B14752-775E-4196-961F-73833EF38298}" type="sibTrans" cxnId="{8D744235-B08F-42A3-95F7-74B636EDE650}">
      <dgm:prSet/>
      <dgm:spPr/>
    </dgm:pt>
    <dgm:pt modelId="{6D8D8964-28E4-4BF0-B412-59CEDBAD8608}" type="pres">
      <dgm:prSet presAssocID="{78D79BB5-AF0E-4F59-A938-74CBCF8C8313}" presName="Name0" presStyleCnt="0">
        <dgm:presLayoutVars>
          <dgm:dir/>
          <dgm:resizeHandles val="exact"/>
        </dgm:presLayoutVars>
      </dgm:prSet>
      <dgm:spPr/>
    </dgm:pt>
    <dgm:pt modelId="{F4139329-6AC6-417F-9A27-9409F57736C7}" type="pres">
      <dgm:prSet presAssocID="{2AE1D402-B3C4-45AE-8F00-B01D45FB5372}" presName="parAndChTx" presStyleLbl="node1" presStyleIdx="0" presStyleCnt="2" custScaleX="155380">
        <dgm:presLayoutVars>
          <dgm:bulletEnabled val="1"/>
        </dgm:presLayoutVars>
      </dgm:prSet>
      <dgm:spPr/>
    </dgm:pt>
    <dgm:pt modelId="{9351F983-D85B-43C8-B45E-40AEDB7CBA1B}" type="pres">
      <dgm:prSet presAssocID="{F524AA04-17D5-4879-B5C3-758147F0B9AD}" presName="parAndChSpace" presStyleCnt="0"/>
      <dgm:spPr/>
    </dgm:pt>
    <dgm:pt modelId="{A736D133-D768-48AB-B025-7C69F90B6AF8}" type="pres">
      <dgm:prSet presAssocID="{25CACD29-480D-43A4-A69A-25E81C7B450C}" presName="parAndChTx" presStyleLbl="node1" presStyleIdx="1" presStyleCnt="2" custScaleX="116706">
        <dgm:presLayoutVars>
          <dgm:bulletEnabled val="1"/>
        </dgm:presLayoutVars>
      </dgm:prSet>
      <dgm:spPr/>
    </dgm:pt>
  </dgm:ptLst>
  <dgm:cxnLst>
    <dgm:cxn modelId="{90957710-38BB-4434-9FC7-9BE6D32EE5A5}" type="presOf" srcId="{DAC70F7C-55E7-4BF1-904E-036CAC460DAB}" destId="{A736D133-D768-48AB-B025-7C69F90B6AF8}" srcOrd="0" destOrd="4" presId="urn:microsoft.com/office/officeart/2005/8/layout/hChevron3"/>
    <dgm:cxn modelId="{176FD332-BE13-425F-9CBF-D54FCC7F21B9}" srcId="{2AE1D402-B3C4-45AE-8F00-B01D45FB5372}" destId="{CCEAC962-7EAA-499E-9F18-CDC1596F4C49}" srcOrd="2" destOrd="0" parTransId="{C7D6DB4B-0F9F-4439-B46F-6C94844216E3}" sibTransId="{E250996E-B536-4C68-BF18-4A82B86DD13E}"/>
    <dgm:cxn modelId="{8D744235-B08F-42A3-95F7-74B636EDE650}" srcId="{25CACD29-480D-43A4-A69A-25E81C7B450C}" destId="{DAC70F7C-55E7-4BF1-904E-036CAC460DAB}" srcOrd="3" destOrd="0" parTransId="{5B6F0B61-60CF-447C-9486-FF8FEFA1000E}" sibTransId="{66B14752-775E-4196-961F-73833EF38298}"/>
    <dgm:cxn modelId="{78D63B3D-E142-44A6-A8C7-439BFD823A8C}" type="presOf" srcId="{7E764E79-9D5D-4910-82B1-6CDC87393381}" destId="{A736D133-D768-48AB-B025-7C69F90B6AF8}" srcOrd="0" destOrd="1" presId="urn:microsoft.com/office/officeart/2005/8/layout/hChevron3"/>
    <dgm:cxn modelId="{2C78A140-53B3-4807-8068-DA15193D0224}" type="presOf" srcId="{78D79BB5-AF0E-4F59-A938-74CBCF8C8313}" destId="{6D8D8964-28E4-4BF0-B412-59CEDBAD8608}" srcOrd="0" destOrd="0" presId="urn:microsoft.com/office/officeart/2005/8/layout/hChevron3"/>
    <dgm:cxn modelId="{BB7A6161-E8C0-4369-9EB3-93321A881CDE}" srcId="{25CACD29-480D-43A4-A69A-25E81C7B450C}" destId="{7E764E79-9D5D-4910-82B1-6CDC87393381}" srcOrd="0" destOrd="0" parTransId="{75B5AA9C-B118-4797-B482-2FC80256BC98}" sibTransId="{E93CA388-2170-4955-90D0-2A1AD4B12B2F}"/>
    <dgm:cxn modelId="{F07D5447-38D8-4A5B-A88E-52929097E306}" srcId="{2AE1D402-B3C4-45AE-8F00-B01D45FB5372}" destId="{DE7D7EE0-F4BC-401E-A056-A3D7DFEE5F90}" srcOrd="3" destOrd="0" parTransId="{57D7B68C-180C-40C9-B556-3B87113AF161}" sibTransId="{0789407E-808F-4393-8F27-2B3A1C286DBB}"/>
    <dgm:cxn modelId="{A304DB67-7376-4890-BA46-7ADCC8082C5A}" type="presOf" srcId="{2AE1D402-B3C4-45AE-8F00-B01D45FB5372}" destId="{F4139329-6AC6-417F-9A27-9409F57736C7}" srcOrd="0" destOrd="0" presId="urn:microsoft.com/office/officeart/2005/8/layout/hChevron3"/>
    <dgm:cxn modelId="{C67D094A-C143-41D3-824F-CF90D4C3013C}" type="presOf" srcId="{8E686D10-4BB3-4030-B3A5-A9F51D3DF167}" destId="{A736D133-D768-48AB-B025-7C69F90B6AF8}" srcOrd="0" destOrd="3" presId="urn:microsoft.com/office/officeart/2005/8/layout/hChevron3"/>
    <dgm:cxn modelId="{77A10D70-03C1-42A0-966C-9B89F1156BD2}" srcId="{25CACD29-480D-43A4-A69A-25E81C7B450C}" destId="{9485D4BE-BE50-421E-8D9D-6A26937D2725}" srcOrd="1" destOrd="0" parTransId="{F5C7DF05-DDFF-41D2-A1DC-86C05E92E2D0}" sibTransId="{0BBF587F-D6C1-4C6A-BDC3-80F7E8C18361}"/>
    <dgm:cxn modelId="{323BFA72-640A-4C67-A63B-BEF9648326E6}" type="presOf" srcId="{25CACD29-480D-43A4-A69A-25E81C7B450C}" destId="{A736D133-D768-48AB-B025-7C69F90B6AF8}" srcOrd="0" destOrd="0" presId="urn:microsoft.com/office/officeart/2005/8/layout/hChevron3"/>
    <dgm:cxn modelId="{6C778197-1178-4F2A-9350-7DF62069CA52}" type="presOf" srcId="{DE7D7EE0-F4BC-401E-A056-A3D7DFEE5F90}" destId="{F4139329-6AC6-417F-9A27-9409F57736C7}" srcOrd="0" destOrd="4" presId="urn:microsoft.com/office/officeart/2005/8/layout/hChevron3"/>
    <dgm:cxn modelId="{80506C9C-90CE-480E-BD2D-8C6E9FD8D6EB}" type="presOf" srcId="{CCEAC962-7EAA-499E-9F18-CDC1596F4C49}" destId="{F4139329-6AC6-417F-9A27-9409F57736C7}" srcOrd="0" destOrd="3" presId="urn:microsoft.com/office/officeart/2005/8/layout/hChevron3"/>
    <dgm:cxn modelId="{0CE78E8C-A490-4849-9055-E70BDD81A383}" srcId="{25CACD29-480D-43A4-A69A-25E81C7B450C}" destId="{8E686D10-4BB3-4030-B3A5-A9F51D3DF167}" srcOrd="2" destOrd="0" parTransId="{E5E3B606-E544-4E49-8419-3BE6FC53E272}" sibTransId="{30F14015-8791-4517-9D29-6E60B7C2A8D4}"/>
    <dgm:cxn modelId="{2C4D2DAA-74A2-4E96-AC33-BDECACF77AA1}" type="presOf" srcId="{9485D4BE-BE50-421E-8D9D-6A26937D2725}" destId="{A736D133-D768-48AB-B025-7C69F90B6AF8}" srcOrd="0" destOrd="2" presId="urn:microsoft.com/office/officeart/2005/8/layout/hChevron3"/>
    <dgm:cxn modelId="{7CD8B3BD-8746-4190-A23F-772F9E30989A}" srcId="{2AE1D402-B3C4-45AE-8F00-B01D45FB5372}" destId="{14766462-8A93-4ED2-A8AA-0BA8AA33FB20}" srcOrd="1" destOrd="0" parTransId="{1B81A308-DC2A-4EC3-859E-348791518D58}" sibTransId="{5C9E4E15-10DF-4EB7-9371-1E24C6949EBD}"/>
    <dgm:cxn modelId="{1FBC10AF-9EDE-4909-82B7-78F4988E2E93}" srcId="{2AE1D402-B3C4-45AE-8F00-B01D45FB5372}" destId="{991C9F6D-25C2-4737-A81B-F179C597E246}" srcOrd="4" destOrd="0" parTransId="{3F31ACA6-30B9-46C8-8271-F576F1690C61}" sibTransId="{F0A676D2-3D17-4AF2-ACB8-802A25631B98}"/>
    <dgm:cxn modelId="{AECA12DF-62E9-4675-A36B-F4F56FA61A89}" srcId="{78D79BB5-AF0E-4F59-A938-74CBCF8C8313}" destId="{25CACD29-480D-43A4-A69A-25E81C7B450C}" srcOrd="1" destOrd="0" parTransId="{7C11402D-C381-4D6B-B97A-682C8E31C4BE}" sibTransId="{FC5DB829-CFD2-4B58-A1BB-0CFB58DD9484}"/>
    <dgm:cxn modelId="{D438A6E0-5AB8-46D8-BEB8-B9D77B126C85}" type="presOf" srcId="{14766462-8A93-4ED2-A8AA-0BA8AA33FB20}" destId="{F4139329-6AC6-417F-9A27-9409F57736C7}" srcOrd="0" destOrd="2" presId="urn:microsoft.com/office/officeart/2005/8/layout/hChevron3"/>
    <dgm:cxn modelId="{7BFD88D4-3A01-4E11-96FC-317AFF327252}" srcId="{2AE1D402-B3C4-45AE-8F00-B01D45FB5372}" destId="{094FCD66-EFB9-4E9C-B031-C69BF9097805}" srcOrd="0" destOrd="0" parTransId="{320654DC-1D78-4EF6-A856-A6352603D98D}" sibTransId="{9E25079F-BE0C-48B3-B41A-1BC6AFE9FBA2}"/>
    <dgm:cxn modelId="{6F6043D5-7FBD-4CAB-A910-E0ECB7B75C5A}" type="presOf" srcId="{094FCD66-EFB9-4E9C-B031-C69BF9097805}" destId="{F4139329-6AC6-417F-9A27-9409F57736C7}" srcOrd="0" destOrd="1" presId="urn:microsoft.com/office/officeart/2005/8/layout/hChevron3"/>
    <dgm:cxn modelId="{33A945F8-DF31-4BB3-B4BF-1E32682568AB}" type="presOf" srcId="{991C9F6D-25C2-4737-A81B-F179C597E246}" destId="{F4139329-6AC6-417F-9A27-9409F57736C7}" srcOrd="0" destOrd="5" presId="urn:microsoft.com/office/officeart/2005/8/layout/hChevron3"/>
    <dgm:cxn modelId="{AC99DAF8-F5E8-4521-9ABF-0ACD1E7B173F}" srcId="{78D79BB5-AF0E-4F59-A938-74CBCF8C8313}" destId="{2AE1D402-B3C4-45AE-8F00-B01D45FB5372}" srcOrd="0" destOrd="0" parTransId="{77E2E0F9-639F-4880-8252-7A3202EC79F4}" sibTransId="{F524AA04-17D5-4879-B5C3-758147F0B9AD}"/>
    <dgm:cxn modelId="{725DBD53-3E1F-442F-B346-1FEC9EBB7EC7}" type="presParOf" srcId="{6D8D8964-28E4-4BF0-B412-59CEDBAD8608}" destId="{F4139329-6AC6-417F-9A27-9409F57736C7}" srcOrd="0" destOrd="0" presId="urn:microsoft.com/office/officeart/2005/8/layout/hChevron3"/>
    <dgm:cxn modelId="{3EFB061D-6D49-4F96-8F09-AE5782D919EA}" type="presParOf" srcId="{6D8D8964-28E4-4BF0-B412-59CEDBAD8608}" destId="{9351F983-D85B-43C8-B45E-40AEDB7CBA1B}" srcOrd="1" destOrd="0" presId="urn:microsoft.com/office/officeart/2005/8/layout/hChevron3"/>
    <dgm:cxn modelId="{8D33B97B-8F77-4872-9653-295DB93D35A5}" type="presParOf" srcId="{6D8D8964-28E4-4BF0-B412-59CEDBAD8608}" destId="{A736D133-D768-48AB-B025-7C69F90B6AF8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24A475-4C95-4AF6-8C70-15AAC508E065}">
      <dsp:nvSpPr>
        <dsp:cNvPr id="0" name=""/>
        <dsp:cNvSpPr/>
      </dsp:nvSpPr>
      <dsp:spPr>
        <a:xfrm>
          <a:off x="0" y="2232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836B2E-AD60-4DA2-88C4-B23E8CF75C36}">
      <dsp:nvSpPr>
        <dsp:cNvPr id="0" name=""/>
        <dsp:cNvSpPr/>
      </dsp:nvSpPr>
      <dsp:spPr>
        <a:xfrm>
          <a:off x="0" y="2232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Svazek  vznikl v roce 1995 v Turnově a nyní má 22 členů. </a:t>
          </a:r>
          <a:endParaRPr lang="en-US" sz="1800" kern="1200"/>
        </a:p>
      </dsp:txBody>
      <dsp:txXfrm>
        <a:off x="0" y="2232"/>
        <a:ext cx="6994984" cy="761255"/>
      </dsp:txXfrm>
    </dsp:sp>
    <dsp:sp modelId="{345FDD7E-EFE5-4514-8D84-34FDDAE0F48B}">
      <dsp:nvSpPr>
        <dsp:cNvPr id="0" name=""/>
        <dsp:cNvSpPr/>
      </dsp:nvSpPr>
      <dsp:spPr>
        <a:xfrm>
          <a:off x="0" y="763488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270963"/>
                <a:satOff val="-1326"/>
                <a:lumOff val="745"/>
                <a:alphaOff val="0"/>
                <a:tint val="98000"/>
                <a:lumMod val="114000"/>
              </a:schemeClr>
            </a:gs>
            <a:gs pos="100000">
              <a:schemeClr val="accent2">
                <a:hueOff val="270963"/>
                <a:satOff val="-1326"/>
                <a:lumOff val="745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270963"/>
              <a:satOff val="-1326"/>
              <a:lumOff val="745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DFBDF0-6FC7-4459-AF62-9A5EE3580A98}">
      <dsp:nvSpPr>
        <dsp:cNvPr id="0" name=""/>
        <dsp:cNvSpPr/>
      </dsp:nvSpPr>
      <dsp:spPr>
        <a:xfrm>
          <a:off x="0" y="763488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Cílem svazku je obnova a rozvoj svého vodohospodářského majetku a zabezpečení jeho provozování.</a:t>
          </a:r>
          <a:endParaRPr lang="en-US" sz="1800" kern="1200"/>
        </a:p>
      </dsp:txBody>
      <dsp:txXfrm>
        <a:off x="0" y="763488"/>
        <a:ext cx="6994984" cy="761255"/>
      </dsp:txXfrm>
    </dsp:sp>
    <dsp:sp modelId="{C2AEDA27-66D7-41BC-A6A1-9DBD4F4A20B1}">
      <dsp:nvSpPr>
        <dsp:cNvPr id="0" name=""/>
        <dsp:cNvSpPr/>
      </dsp:nvSpPr>
      <dsp:spPr>
        <a:xfrm>
          <a:off x="0" y="1524744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541926"/>
                <a:satOff val="-2653"/>
                <a:lumOff val="1490"/>
                <a:alphaOff val="0"/>
                <a:tint val="98000"/>
                <a:lumMod val="114000"/>
              </a:schemeClr>
            </a:gs>
            <a:gs pos="100000">
              <a:schemeClr val="accent2">
                <a:hueOff val="541926"/>
                <a:satOff val="-2653"/>
                <a:lumOff val="149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541926"/>
              <a:satOff val="-2653"/>
              <a:lumOff val="149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6C7E05-A103-4C80-AE0A-C000F4FA0F2B}">
      <dsp:nvSpPr>
        <dsp:cNvPr id="0" name=""/>
        <dsp:cNvSpPr/>
      </dsp:nvSpPr>
      <dsp:spPr>
        <a:xfrm>
          <a:off x="0" y="1524744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Sídlo svazku je v pronajatých prostorách v ulici Antonína Dvořáka č. p. 287 v Turnově.</a:t>
          </a:r>
          <a:endParaRPr lang="en-US" sz="1800" kern="1200"/>
        </a:p>
      </dsp:txBody>
      <dsp:txXfrm>
        <a:off x="0" y="1524744"/>
        <a:ext cx="6994984" cy="761255"/>
      </dsp:txXfrm>
    </dsp:sp>
    <dsp:sp modelId="{0EC79FAF-B0DC-41D0-B553-46994C40C12F}">
      <dsp:nvSpPr>
        <dsp:cNvPr id="0" name=""/>
        <dsp:cNvSpPr/>
      </dsp:nvSpPr>
      <dsp:spPr>
        <a:xfrm>
          <a:off x="0" y="2286000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812888"/>
                <a:satOff val="-3979"/>
                <a:lumOff val="2235"/>
                <a:alphaOff val="0"/>
                <a:tint val="98000"/>
                <a:lumMod val="114000"/>
              </a:schemeClr>
            </a:gs>
            <a:gs pos="100000">
              <a:schemeClr val="accent2">
                <a:hueOff val="812888"/>
                <a:satOff val="-3979"/>
                <a:lumOff val="2235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812888"/>
              <a:satOff val="-3979"/>
              <a:lumOff val="2235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4CC84D-F8CA-4CF2-9A03-FC0B297CEB22}">
      <dsp:nvSpPr>
        <dsp:cNvPr id="0" name=""/>
        <dsp:cNvSpPr/>
      </dsp:nvSpPr>
      <dsp:spPr>
        <a:xfrm>
          <a:off x="0" y="2286000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Svazek má 8 zaměstnanců. Od dubna 2026 – 9 zaměstnanců. </a:t>
          </a:r>
        </a:p>
      </dsp:txBody>
      <dsp:txXfrm>
        <a:off x="0" y="2286000"/>
        <a:ext cx="6994984" cy="761255"/>
      </dsp:txXfrm>
    </dsp:sp>
    <dsp:sp modelId="{5FA8B15F-F0E3-4E58-A174-CB29595B184C}">
      <dsp:nvSpPr>
        <dsp:cNvPr id="0" name=""/>
        <dsp:cNvSpPr/>
      </dsp:nvSpPr>
      <dsp:spPr>
        <a:xfrm>
          <a:off x="0" y="3047255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1083851"/>
                <a:satOff val="-5306"/>
                <a:lumOff val="2980"/>
                <a:alphaOff val="0"/>
                <a:tint val="98000"/>
                <a:lumMod val="114000"/>
              </a:schemeClr>
            </a:gs>
            <a:gs pos="100000">
              <a:schemeClr val="accent2">
                <a:hueOff val="1083851"/>
                <a:satOff val="-5306"/>
                <a:lumOff val="298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1083851"/>
              <a:satOff val="-5306"/>
              <a:lumOff val="298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5AD688-DC58-45E5-9E90-9A0384E5042C}">
      <dsp:nvSpPr>
        <dsp:cNvPr id="0" name=""/>
        <dsp:cNvSpPr/>
      </dsp:nvSpPr>
      <dsp:spPr>
        <a:xfrm>
          <a:off x="0" y="3047255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Řídící orgány - 28 členů Rady sdružení, 5 členů Dozorčí rady sdružení.</a:t>
          </a:r>
        </a:p>
      </dsp:txBody>
      <dsp:txXfrm>
        <a:off x="0" y="3047255"/>
        <a:ext cx="6994984" cy="761255"/>
      </dsp:txXfrm>
    </dsp:sp>
    <dsp:sp modelId="{4757A032-9395-4E31-ACB3-344003C6C4F2}">
      <dsp:nvSpPr>
        <dsp:cNvPr id="0" name=""/>
        <dsp:cNvSpPr/>
      </dsp:nvSpPr>
      <dsp:spPr>
        <a:xfrm>
          <a:off x="0" y="3808511"/>
          <a:ext cx="6994984" cy="0"/>
        </a:xfrm>
        <a:prstGeom prst="line">
          <a:avLst/>
        </a:prstGeom>
        <a:gradFill rotWithShape="0">
          <a:gsLst>
            <a:gs pos="0">
              <a:schemeClr val="accent2">
                <a:hueOff val="1354814"/>
                <a:satOff val="-6632"/>
                <a:lumOff val="3725"/>
                <a:alphaOff val="0"/>
                <a:tint val="98000"/>
                <a:lumMod val="114000"/>
              </a:schemeClr>
            </a:gs>
            <a:gs pos="100000">
              <a:schemeClr val="accent2">
                <a:hueOff val="1354814"/>
                <a:satOff val="-6632"/>
                <a:lumOff val="3725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1354814"/>
              <a:satOff val="-6632"/>
              <a:lumOff val="3725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B9A07D-01E1-4EFE-9623-A2FAF3123216}">
      <dsp:nvSpPr>
        <dsp:cNvPr id="0" name=""/>
        <dsp:cNvSpPr/>
      </dsp:nvSpPr>
      <dsp:spPr>
        <a:xfrm>
          <a:off x="0" y="3808511"/>
          <a:ext cx="6994984" cy="761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/>
            <a:t>V roce 2025 se Rada sdružení sešla celkem 8 x </a:t>
          </a:r>
          <a:br>
            <a:rPr lang="cs-CZ" sz="1800" kern="1200"/>
          </a:br>
          <a:r>
            <a:rPr lang="cs-CZ" sz="1800" kern="1200"/>
            <a:t>a Dozorčí rada sdružení 3x.</a:t>
          </a:r>
        </a:p>
      </dsp:txBody>
      <dsp:txXfrm>
        <a:off x="0" y="3808511"/>
        <a:ext cx="6994984" cy="7612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139329-6AC6-417F-9A27-9409F57736C7}">
      <dsp:nvSpPr>
        <dsp:cNvPr id="0" name=""/>
        <dsp:cNvSpPr/>
      </dsp:nvSpPr>
      <dsp:spPr>
        <a:xfrm>
          <a:off x="2824" y="355056"/>
          <a:ext cx="6712173" cy="3455875"/>
        </a:xfrm>
        <a:prstGeom prst="homePlate">
          <a:avLst>
            <a:gd name="adj" fmla="val 25000"/>
          </a:avLst>
        </a:prstGeom>
        <a:solidFill>
          <a:schemeClr val="tx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394" tIns="68580" rIns="609578" bIns="6858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u="sng" kern="1200">
              <a:solidFill>
                <a:schemeClr val="tx1"/>
              </a:solidFill>
            </a:rPr>
            <a:t>Klíčové úspěchy</a:t>
          </a:r>
          <a:endParaRPr lang="en-US" sz="27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Vysoká kvalita provozování ze strany </a:t>
          </a:r>
          <a:r>
            <a:rPr lang="cs-CZ" sz="2100" kern="1200" err="1">
              <a:solidFill>
                <a:schemeClr val="tx1"/>
              </a:solidFill>
            </a:rPr>
            <a:t>SčVK</a:t>
          </a:r>
          <a:r>
            <a:rPr lang="cs-CZ" sz="2100" kern="1200">
              <a:solidFill>
                <a:schemeClr val="tx1"/>
              </a:solidFill>
            </a:rPr>
            <a:t> - splnění 18 výkonových ukazatelů kvality,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zajištění významných dotací na spolufinancování akcí 101,3  mil. Kč, ,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stabilizovaný pracovní tým, 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úspěšná realizace cca 20 staveb. 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100" kern="1200">
            <a:solidFill>
              <a:srgbClr val="FF0000"/>
            </a:solidFill>
          </a:endParaRPr>
        </a:p>
      </dsp:txBody>
      <dsp:txXfrm>
        <a:off x="2824" y="355056"/>
        <a:ext cx="6280189" cy="3455875"/>
      </dsp:txXfrm>
    </dsp:sp>
    <dsp:sp modelId="{A736D133-D768-48AB-B025-7C69F90B6AF8}">
      <dsp:nvSpPr>
        <dsp:cNvPr id="0" name=""/>
        <dsp:cNvSpPr/>
      </dsp:nvSpPr>
      <dsp:spPr>
        <a:xfrm>
          <a:off x="5851028" y="355056"/>
          <a:ext cx="5041517" cy="3455875"/>
        </a:xfrm>
        <a:prstGeom prst="chevron">
          <a:avLst>
            <a:gd name="adj" fmla="val 25000"/>
          </a:avLst>
        </a:prstGeom>
        <a:solidFill>
          <a:schemeClr val="bg1">
            <a:lumMod val="5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394" tIns="68580" rIns="152394" bIns="6858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u="sng" kern="1200">
              <a:solidFill>
                <a:schemeClr val="tx1"/>
              </a:solidFill>
            </a:rPr>
            <a:t>Neúspěchy</a:t>
          </a:r>
          <a:endParaRPr lang="en-US" sz="27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Málo dodavatelů na rekonstrukci objektů – vysoké ceny, 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rekonstrukce prameniště Kalich a štoly </a:t>
          </a:r>
          <a:r>
            <a:rPr lang="cs-CZ" sz="2100" kern="1200" err="1">
              <a:solidFill>
                <a:schemeClr val="tx1"/>
              </a:solidFill>
            </a:rPr>
            <a:t>Šlejférna</a:t>
          </a:r>
          <a:r>
            <a:rPr lang="cs-CZ" sz="2100" kern="1200">
              <a:solidFill>
                <a:schemeClr val="tx1"/>
              </a:solidFill>
            </a:rPr>
            <a:t>, 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soud a vzájemné vztahy s městem Semily,   </a:t>
          </a:r>
          <a:endParaRPr lang="en-US" sz="2100" kern="120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100" kern="1200">
              <a:solidFill>
                <a:schemeClr val="tx1"/>
              </a:solidFill>
            </a:rPr>
            <a:t>přetíženost  investičních techniků. </a:t>
          </a:r>
          <a:endParaRPr lang="en-US" sz="2100" kern="1200">
            <a:solidFill>
              <a:schemeClr val="tx1"/>
            </a:solidFill>
          </a:endParaRPr>
        </a:p>
      </dsp:txBody>
      <dsp:txXfrm>
        <a:off x="6714997" y="355056"/>
        <a:ext cx="3313579" cy="3455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8801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654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1827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6313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3346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4335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5298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011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807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512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8122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0975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1468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220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03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33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402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6B304A4-25F9-4CC3-930D-7DDEC4DFBC39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D112A-F6A7-4911-889E-71EDD15E2F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91717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5.png"/><Relationship Id="rId10" Type="http://schemas.microsoft.com/office/2007/relationships/diagramDrawing" Target="../diagrams/drawing2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hsturov.cz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72330AA-E11E-458E-8798-12C7F77383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6BDC1B0-0C91-4230-BFEB-9C8ED19B9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2449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8E0A26E-4EA8-4E6C-97A2-7B6C1C13F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814824" y="480824"/>
            <a:ext cx="6858001" cy="5896352"/>
          </a:xfrm>
          <a:custGeom>
            <a:avLst/>
            <a:gdLst>
              <a:gd name="connsiteX0" fmla="*/ 6858001 w 6858001"/>
              <a:gd name="connsiteY0" fmla="*/ 1177 h 5896352"/>
              <a:gd name="connsiteX1" fmla="*/ 6858001 w 6858001"/>
              <a:gd name="connsiteY1" fmla="*/ 1344715 h 5896352"/>
              <a:gd name="connsiteX2" fmla="*/ 6858000 w 6858001"/>
              <a:gd name="connsiteY2" fmla="*/ 1344715 h 5896352"/>
              <a:gd name="connsiteX3" fmla="*/ 6858000 w 6858001"/>
              <a:gd name="connsiteY3" fmla="*/ 5896352 h 5896352"/>
              <a:gd name="connsiteX4" fmla="*/ 0 w 6858001"/>
              <a:gd name="connsiteY4" fmla="*/ 5896351 h 5896352"/>
              <a:gd name="connsiteX5" fmla="*/ 0 w 6858001"/>
              <a:gd name="connsiteY5" fmla="*/ 904459 h 5896352"/>
              <a:gd name="connsiteX6" fmla="*/ 1 w 6858001"/>
              <a:gd name="connsiteY6" fmla="*/ 904459 h 5896352"/>
              <a:gd name="connsiteX7" fmla="*/ 1 w 6858001"/>
              <a:gd name="connsiteY7" fmla="*/ 0 h 5896352"/>
              <a:gd name="connsiteX8" fmla="*/ 40463 w 6858001"/>
              <a:gd name="connsiteY8" fmla="*/ 5883 h 5896352"/>
              <a:gd name="connsiteX9" fmla="*/ 159107 w 6858001"/>
              <a:gd name="connsiteY9" fmla="*/ 23196 h 5896352"/>
              <a:gd name="connsiteX10" fmla="*/ 245518 w 6858001"/>
              <a:gd name="connsiteY10" fmla="*/ 35299 h 5896352"/>
              <a:gd name="connsiteX11" fmla="*/ 348388 w 6858001"/>
              <a:gd name="connsiteY11" fmla="*/ 48073 h 5896352"/>
              <a:gd name="connsiteX12" fmla="*/ 470460 w 6858001"/>
              <a:gd name="connsiteY12" fmla="*/ 63369 h 5896352"/>
              <a:gd name="connsiteX13" fmla="*/ 605563 w 6858001"/>
              <a:gd name="connsiteY13" fmla="*/ 79506 h 5896352"/>
              <a:gd name="connsiteX14" fmla="*/ 757810 w 6858001"/>
              <a:gd name="connsiteY14" fmla="*/ 96483 h 5896352"/>
              <a:gd name="connsiteX15" fmla="*/ 923774 w 6858001"/>
              <a:gd name="connsiteY15" fmla="*/ 114469 h 5896352"/>
              <a:gd name="connsiteX16" fmla="*/ 1104139 w 6858001"/>
              <a:gd name="connsiteY16" fmla="*/ 132454 h 5896352"/>
              <a:gd name="connsiteX17" fmla="*/ 1296163 w 6858001"/>
              <a:gd name="connsiteY17" fmla="*/ 150776 h 5896352"/>
              <a:gd name="connsiteX18" fmla="*/ 1503275 w 6858001"/>
              <a:gd name="connsiteY18" fmla="*/ 167753 h 5896352"/>
              <a:gd name="connsiteX19" fmla="*/ 1719988 w 6858001"/>
              <a:gd name="connsiteY19" fmla="*/ 184058 h 5896352"/>
              <a:gd name="connsiteX20" fmla="*/ 1949045 w 6858001"/>
              <a:gd name="connsiteY20" fmla="*/ 198849 h 5896352"/>
              <a:gd name="connsiteX21" fmla="*/ 2187703 w 6858001"/>
              <a:gd name="connsiteY21" fmla="*/ 212969 h 5896352"/>
              <a:gd name="connsiteX22" fmla="*/ 2436649 w 6858001"/>
              <a:gd name="connsiteY22" fmla="*/ 226248 h 5896352"/>
              <a:gd name="connsiteX23" fmla="*/ 2564208 w 6858001"/>
              <a:gd name="connsiteY23" fmla="*/ 230955 h 5896352"/>
              <a:gd name="connsiteX24" fmla="*/ 2694509 w 6858001"/>
              <a:gd name="connsiteY24" fmla="*/ 236165 h 5896352"/>
              <a:gd name="connsiteX25" fmla="*/ 2826868 w 6858001"/>
              <a:gd name="connsiteY25" fmla="*/ 241040 h 5896352"/>
              <a:gd name="connsiteX26" fmla="*/ 2959914 w 6858001"/>
              <a:gd name="connsiteY26" fmla="*/ 244234 h 5896352"/>
              <a:gd name="connsiteX27" fmla="*/ 3095702 w 6858001"/>
              <a:gd name="connsiteY27" fmla="*/ 247091 h 5896352"/>
              <a:gd name="connsiteX28" fmla="*/ 3232862 w 6858001"/>
              <a:gd name="connsiteY28" fmla="*/ 250117 h 5896352"/>
              <a:gd name="connsiteX29" fmla="*/ 3372765 w 6858001"/>
              <a:gd name="connsiteY29" fmla="*/ 252134 h 5896352"/>
              <a:gd name="connsiteX30" fmla="*/ 3514040 w 6858001"/>
              <a:gd name="connsiteY30" fmla="*/ 252134 h 5896352"/>
              <a:gd name="connsiteX31" fmla="*/ 3656686 w 6858001"/>
              <a:gd name="connsiteY31" fmla="*/ 253142 h 5896352"/>
              <a:gd name="connsiteX32" fmla="*/ 3800704 w 6858001"/>
              <a:gd name="connsiteY32" fmla="*/ 252134 h 5896352"/>
              <a:gd name="connsiteX33" fmla="*/ 3946780 w 6858001"/>
              <a:gd name="connsiteY33" fmla="*/ 250117 h 5896352"/>
              <a:gd name="connsiteX34" fmla="*/ 4092855 w 6858001"/>
              <a:gd name="connsiteY34" fmla="*/ 248268 h 5896352"/>
              <a:gd name="connsiteX35" fmla="*/ 4240988 w 6858001"/>
              <a:gd name="connsiteY35" fmla="*/ 244234 h 5896352"/>
              <a:gd name="connsiteX36" fmla="*/ 4390492 w 6858001"/>
              <a:gd name="connsiteY36" fmla="*/ 240032 h 5896352"/>
              <a:gd name="connsiteX37" fmla="*/ 4539997 w 6858001"/>
              <a:gd name="connsiteY37" fmla="*/ 235157 h 5896352"/>
              <a:gd name="connsiteX38" fmla="*/ 4690873 w 6858001"/>
              <a:gd name="connsiteY38" fmla="*/ 228266 h 5896352"/>
              <a:gd name="connsiteX39" fmla="*/ 4843120 w 6858001"/>
              <a:gd name="connsiteY39" fmla="*/ 220029 h 5896352"/>
              <a:gd name="connsiteX40" fmla="*/ 4996054 w 6858001"/>
              <a:gd name="connsiteY40" fmla="*/ 212129 h 5896352"/>
              <a:gd name="connsiteX41" fmla="*/ 5148987 w 6858001"/>
              <a:gd name="connsiteY41" fmla="*/ 202044 h 5896352"/>
              <a:gd name="connsiteX42" fmla="*/ 5303978 w 6858001"/>
              <a:gd name="connsiteY42" fmla="*/ 189941 h 5896352"/>
              <a:gd name="connsiteX43" fmla="*/ 5456911 w 6858001"/>
              <a:gd name="connsiteY43" fmla="*/ 177839 h 5896352"/>
              <a:gd name="connsiteX44" fmla="*/ 5612588 w 6858001"/>
              <a:gd name="connsiteY44" fmla="*/ 163887 h 5896352"/>
              <a:gd name="connsiteX45" fmla="*/ 5768950 w 6858001"/>
              <a:gd name="connsiteY45" fmla="*/ 148591 h 5896352"/>
              <a:gd name="connsiteX46" fmla="*/ 5923255 w 6858001"/>
              <a:gd name="connsiteY46" fmla="*/ 132455 h 5896352"/>
              <a:gd name="connsiteX47" fmla="*/ 6079618 w 6858001"/>
              <a:gd name="connsiteY47" fmla="*/ 113629 h 5896352"/>
              <a:gd name="connsiteX48" fmla="*/ 6235294 w 6858001"/>
              <a:gd name="connsiteY48" fmla="*/ 93458 h 5896352"/>
              <a:gd name="connsiteX49" fmla="*/ 6391657 w 6858001"/>
              <a:gd name="connsiteY49" fmla="*/ 73455 h 5896352"/>
              <a:gd name="connsiteX50" fmla="*/ 6547333 w 6858001"/>
              <a:gd name="connsiteY50" fmla="*/ 50091 h 5896352"/>
              <a:gd name="connsiteX51" fmla="*/ 6702324 w 6858001"/>
              <a:gd name="connsiteY51" fmla="*/ 26222 h 589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5896352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5896352"/>
                </a:lnTo>
                <a:lnTo>
                  <a:pt x="0" y="5896351"/>
                </a:lnTo>
                <a:lnTo>
                  <a:pt x="0" y="904459"/>
                </a:lnTo>
                <a:lnTo>
                  <a:pt x="1" y="904459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8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5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4" y="252134"/>
                </a:lnTo>
                <a:lnTo>
                  <a:pt x="3946780" y="250117"/>
                </a:lnTo>
                <a:lnTo>
                  <a:pt x="4092855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cs-CZ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841CC0-B7A9-4828-B82F-9C6B433BD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8E05919-D800-40FD-A3BD-4B9CC4078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1428412" cy="6858000"/>
            <a:chOff x="0" y="0"/>
            <a:chExt cx="11428412" cy="685800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E70C79C-8688-4786-8FCD-43A4B5D5B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3"/>
            <a:stretch/>
          </p:blipFill>
          <p:spPr>
            <a:xfrm>
              <a:off x="0" y="2669685"/>
              <a:ext cx="4037012" cy="418831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A6338A0-2BDA-4E79-A762-AAD8608C0C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40"/>
            <a:stretch/>
          </p:blipFill>
          <p:spPr>
            <a:xfrm>
              <a:off x="0" y="2892347"/>
              <a:ext cx="1522412" cy="2365453"/>
            </a:xfrm>
            <a:prstGeom prst="rect">
              <a:avLst/>
            </a:prstGeom>
          </p:spPr>
        </p:pic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685624D-3645-4129-9FF6-0C59DBF23B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alpha val="7000"/>
                    <a:lumMod val="60000"/>
                    <a:lumOff val="40000"/>
                  </a:schemeClr>
                </a:gs>
                <a:gs pos="69000">
                  <a:schemeClr val="tx2">
                    <a:alpha val="0"/>
                    <a:lumMod val="60000"/>
                    <a:lumOff val="40000"/>
                  </a:schemeClr>
                </a:gs>
                <a:gs pos="36000">
                  <a:schemeClr val="tx2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3F24C1B-E4C1-43E7-84B3-DD476F383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813"/>
            <a:stretch/>
          </p:blipFill>
          <p:spPr>
            <a:xfrm>
              <a:off x="7999412" y="0"/>
              <a:ext cx="1603387" cy="1141407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725CE5D-088A-4522-9817-4B485D6E7F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320"/>
            <a:stretch/>
          </p:blipFill>
          <p:spPr>
            <a:xfrm>
              <a:off x="8605878" y="6096000"/>
              <a:ext cx="993734" cy="762000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0D34E9AA-B757-AFEC-61A4-9CC3F6B36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229" y="4607764"/>
            <a:ext cx="6258956" cy="2096209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sz="4800">
                <a:solidFill>
                  <a:srgbClr val="EBEBEB"/>
                </a:solidFill>
              </a:rPr>
              <a:t>Vodohospodářské sdružení Turnov </a:t>
            </a:r>
            <a:br>
              <a:rPr lang="cs-CZ" sz="4800">
                <a:solidFill>
                  <a:srgbClr val="EBEBEB"/>
                </a:solidFill>
              </a:rPr>
            </a:br>
            <a:br>
              <a:rPr lang="cs-CZ" sz="4800">
                <a:solidFill>
                  <a:srgbClr val="EBEBEB"/>
                </a:solidFill>
              </a:rPr>
            </a:br>
            <a:r>
              <a:rPr lang="cs-CZ" sz="2800">
                <a:solidFill>
                  <a:srgbClr val="EBEBEB"/>
                </a:solidFill>
              </a:rPr>
              <a:t>Aktuální informace o chodu svazku </a:t>
            </a:r>
            <a:br>
              <a:rPr lang="cs-CZ" sz="2800">
                <a:solidFill>
                  <a:srgbClr val="EBEBEB"/>
                </a:solidFill>
              </a:rPr>
            </a:br>
            <a:br>
              <a:rPr lang="cs-CZ" sz="28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br>
              <a:rPr lang="cs-CZ" sz="2400">
                <a:solidFill>
                  <a:srgbClr val="EBEBEB"/>
                </a:solidFill>
              </a:rPr>
            </a:br>
            <a:r>
              <a:rPr lang="cs-CZ" sz="1800">
                <a:solidFill>
                  <a:srgbClr val="EBEBEB"/>
                </a:solidFill>
              </a:rPr>
              <a:t>(s využitím údajů z Výroční zprávy za rok 2025)</a:t>
            </a:r>
          </a:p>
        </p:txBody>
      </p:sp>
      <p:pic>
        <p:nvPicPr>
          <p:cNvPr id="7" name="obrázek 2" descr="logo3">
            <a:extLst>
              <a:ext uri="{FF2B5EF4-FFF2-40B4-BE49-F238E27FC236}">
                <a16:creationId xmlns:a16="http://schemas.microsoft.com/office/drawing/2014/main" id="{720C85FA-2032-0F24-742D-9A0AEDD12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2737" y="830748"/>
            <a:ext cx="1585783" cy="4191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1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6F5396-1145-4DF3-3EB6-3FB3A598A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307639" cy="1400530"/>
          </a:xfrm>
        </p:spPr>
        <p:txBody>
          <a:bodyPr/>
          <a:lstStyle/>
          <a:p>
            <a:r>
              <a:rPr lang="cs-CZ"/>
              <a:t>Finanční údaje – dotace, zadluženost</a:t>
            </a: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856E6BC7-2578-EFE5-7425-78D69CACC2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741114"/>
              </p:ext>
            </p:extLst>
          </p:nvPr>
        </p:nvGraphicFramePr>
        <p:xfrm>
          <a:off x="576629" y="1320808"/>
          <a:ext cx="5814646" cy="517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7F4B9FD6-0A88-6C13-94F3-B015E1B97B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0554850"/>
              </p:ext>
            </p:extLst>
          </p:nvPr>
        </p:nvGraphicFramePr>
        <p:xfrm>
          <a:off x="6391275" y="1425584"/>
          <a:ext cx="4829175" cy="4362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FF964FDC-415D-B869-E464-443D9E2AC7E8}"/>
              </a:ext>
            </a:extLst>
          </p:cNvPr>
          <p:cNvSpPr txBox="1"/>
          <p:nvPr/>
        </p:nvSpPr>
        <p:spPr>
          <a:xfrm>
            <a:off x="6629400" y="6250075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/>
              <a:t>Ke konci roku 2025 - 7 úvěrů, roční splátka 41,5 mil., úrokové míry 0,9 % - 3,83 %. Předpoklad pro rok 2026 je 127,3 mil. Kč.</a:t>
            </a:r>
          </a:p>
        </p:txBody>
      </p:sp>
    </p:spTree>
    <p:extLst>
      <p:ext uri="{BB962C8B-B14F-4D97-AF65-F5344CB8AC3E}">
        <p14:creationId xmlns:p14="http://schemas.microsoft.com/office/powerpoint/2010/main" val="4288450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4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5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66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7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69" name="Rectangle 19">
            <a:extLst>
              <a:ext uri="{FF2B5EF4-FFF2-40B4-BE49-F238E27FC236}">
                <a16:creationId xmlns:a16="http://schemas.microsoft.com/office/drawing/2014/main" id="{74CD14DB-BB81-479F-A1FC-1C75640E9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0" name="Rectangle 21">
            <a:extLst>
              <a:ext uri="{FF2B5EF4-FFF2-40B4-BE49-F238E27FC236}">
                <a16:creationId xmlns:a16="http://schemas.microsoft.com/office/drawing/2014/main" id="{C943A91B-7CA7-4592-A975-73B1BF8C4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71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72" name="Freeform: Shape 25">
            <a:extLst>
              <a:ext uri="{FF2B5EF4-FFF2-40B4-BE49-F238E27FC236}">
                <a16:creationId xmlns:a16="http://schemas.microsoft.com/office/drawing/2014/main" id="{6A681326-1C9D-44A3-A627-3871BDAE4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DAD9021-D718-B818-E923-E2E72538B666}"/>
              </a:ext>
            </a:extLst>
          </p:cNvPr>
          <p:cNvSpPr txBox="1"/>
          <p:nvPr/>
        </p:nvSpPr>
        <p:spPr>
          <a:xfrm>
            <a:off x="761206" y="2049025"/>
            <a:ext cx="8946541" cy="447486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sz="1600" b="1" err="1">
                <a:latin typeface="+mj-lt"/>
                <a:ea typeface="+mj-ea"/>
                <a:cs typeface="+mj-cs"/>
              </a:rPr>
              <a:t>Sč</a:t>
            </a:r>
            <a:r>
              <a:rPr lang="cs-CZ" sz="1600" b="1">
                <a:latin typeface="+mj-lt"/>
                <a:ea typeface="+mj-ea"/>
                <a:cs typeface="+mj-cs"/>
              </a:rPr>
              <a:t>VK</a:t>
            </a:r>
            <a:r>
              <a:rPr lang="en-US" sz="1600" b="1">
                <a:latin typeface="+mj-lt"/>
                <a:ea typeface="+mj-ea"/>
                <a:cs typeface="+mj-cs"/>
              </a:rPr>
              <a:t>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cs-CZ" sz="1400"/>
              <a:t>Každodenní dodávka kvalitní pitné vody a odkanalizování objektů.</a:t>
            </a:r>
            <a:endParaRPr lang="en-US" sz="1400"/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cs-CZ" sz="1400">
                <a:latin typeface="+mj-lt"/>
                <a:ea typeface="+mj-ea"/>
                <a:cs typeface="+mj-cs"/>
              </a:rPr>
              <a:t>Výběr vodného a stočného na základě zákaznických smluv.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§"/>
            </a:pPr>
            <a:r>
              <a:rPr lang="cs-CZ" sz="1400">
                <a:latin typeface="+mj-lt"/>
                <a:ea typeface="+mj-ea"/>
                <a:cs typeface="+mj-cs"/>
              </a:rPr>
              <a:t>Ostatní s</a:t>
            </a:r>
            <a:r>
              <a:rPr lang="en-US" sz="1400" err="1">
                <a:latin typeface="+mj-lt"/>
                <a:ea typeface="+mj-ea"/>
                <a:cs typeface="+mj-cs"/>
              </a:rPr>
              <a:t>lužby</a:t>
            </a:r>
            <a:r>
              <a:rPr lang="cs-CZ" sz="1400">
                <a:latin typeface="+mj-lt"/>
                <a:ea typeface="+mj-ea"/>
                <a:cs typeface="+mj-cs"/>
              </a:rPr>
              <a:t> a činnosti: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sz="1400" err="1">
                <a:latin typeface="+mj-lt"/>
                <a:ea typeface="+mj-ea"/>
                <a:cs typeface="+mj-cs"/>
              </a:rPr>
              <a:t>napojování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nových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odběrných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míst</a:t>
            </a:r>
            <a:r>
              <a:rPr lang="cs-CZ" sz="1400">
                <a:latin typeface="+mj-lt"/>
                <a:ea typeface="+mj-ea"/>
                <a:cs typeface="+mj-cs"/>
              </a:rPr>
              <a:t>,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sz="1400" err="1">
                <a:latin typeface="+mj-lt"/>
                <a:ea typeface="+mj-ea"/>
                <a:cs typeface="+mj-cs"/>
              </a:rPr>
              <a:t>odvoz</a:t>
            </a:r>
            <a:r>
              <a:rPr lang="en-US" sz="1400">
                <a:latin typeface="+mj-lt"/>
                <a:ea typeface="+mj-ea"/>
                <a:cs typeface="+mj-cs"/>
              </a:rPr>
              <a:t> a </a:t>
            </a:r>
            <a:r>
              <a:rPr lang="en-US" sz="1400" err="1">
                <a:latin typeface="+mj-lt"/>
                <a:ea typeface="+mj-ea"/>
                <a:cs typeface="+mj-cs"/>
              </a:rPr>
              <a:t>likvidace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kalů</a:t>
            </a:r>
            <a:r>
              <a:rPr lang="en-US" sz="1400">
                <a:latin typeface="+mj-lt"/>
                <a:ea typeface="+mj-ea"/>
                <a:cs typeface="+mj-cs"/>
              </a:rPr>
              <a:t>,</a:t>
            </a:r>
            <a:endParaRPr lang="cs-CZ" sz="1400">
              <a:latin typeface="+mj-lt"/>
              <a:ea typeface="+mj-ea"/>
              <a:cs typeface="+mj-cs"/>
            </a:endParaRP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sz="1400" err="1">
                <a:latin typeface="+mj-lt"/>
                <a:ea typeface="+mj-ea"/>
                <a:cs typeface="+mj-cs"/>
              </a:rPr>
              <a:t>vyjadřování</a:t>
            </a:r>
            <a:r>
              <a:rPr lang="en-US" sz="1400">
                <a:latin typeface="+mj-lt"/>
                <a:ea typeface="+mj-ea"/>
                <a:cs typeface="+mj-cs"/>
              </a:rPr>
              <a:t> k </a:t>
            </a:r>
            <a:r>
              <a:rPr lang="en-US" sz="1400" err="1">
                <a:latin typeface="+mj-lt"/>
                <a:ea typeface="+mj-ea"/>
                <a:cs typeface="+mj-cs"/>
              </a:rPr>
              <a:t>záměrům</a:t>
            </a:r>
            <a:r>
              <a:rPr lang="cs-CZ" sz="1400">
                <a:latin typeface="+mj-lt"/>
                <a:ea typeface="+mj-ea"/>
                <a:cs typeface="+mj-cs"/>
              </a:rPr>
              <a:t> investorů</a:t>
            </a:r>
            <a:r>
              <a:rPr lang="en-US" sz="1400">
                <a:latin typeface="+mj-lt"/>
                <a:ea typeface="+mj-ea"/>
                <a:cs typeface="+mj-cs"/>
              </a:rPr>
              <a:t>, </a:t>
            </a:r>
            <a:endParaRPr lang="cs-CZ" sz="1400">
              <a:latin typeface="+mj-lt"/>
              <a:ea typeface="+mj-ea"/>
              <a:cs typeface="+mj-cs"/>
            </a:endParaRP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sz="1400" err="1">
                <a:latin typeface="+mj-lt"/>
                <a:ea typeface="+mj-ea"/>
                <a:cs typeface="+mj-cs"/>
              </a:rPr>
              <a:t>odběry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vzorků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cs-CZ" sz="1400">
                <a:latin typeface="+mj-lt"/>
                <a:ea typeface="+mj-ea"/>
                <a:cs typeface="+mj-cs"/>
              </a:rPr>
              <a:t>vody (studny, ČOV)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cs-CZ" sz="1400">
                <a:latin typeface="+mj-lt"/>
                <a:ea typeface="+mj-ea"/>
                <a:cs typeface="+mj-cs"/>
              </a:rPr>
              <a:t>řešení havárií, 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cs-CZ" sz="1400">
                <a:latin typeface="+mj-lt"/>
                <a:ea typeface="+mj-ea"/>
                <a:cs typeface="+mj-cs"/>
              </a:rPr>
              <a:t>legislativní povinnosti, 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ü"/>
            </a:pPr>
            <a:r>
              <a:rPr lang="cs-CZ" sz="1400">
                <a:latin typeface="+mj-lt"/>
                <a:ea typeface="+mj-ea"/>
                <a:cs typeface="+mj-cs"/>
              </a:rPr>
              <a:t>řešení podnětů a stížností</a:t>
            </a:r>
            <a:r>
              <a:rPr lang="en-US" sz="1400">
                <a:latin typeface="+mj-lt"/>
                <a:ea typeface="+mj-ea"/>
                <a:cs typeface="+mj-cs"/>
              </a:rPr>
              <a:t>…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sz="1400"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sz="1600" b="1">
                <a:latin typeface="+mj-lt"/>
                <a:ea typeface="+mj-ea"/>
                <a:cs typeface="+mj-cs"/>
              </a:rPr>
              <a:t>VHS </a:t>
            </a:r>
            <a:r>
              <a:rPr lang="en-US" sz="1600" b="1" err="1">
                <a:latin typeface="+mj-lt"/>
                <a:ea typeface="+mj-ea"/>
                <a:cs typeface="+mj-cs"/>
              </a:rPr>
              <a:t>Turnov</a:t>
            </a:r>
            <a:r>
              <a:rPr lang="en-US" sz="1600" b="1">
                <a:latin typeface="+mj-lt"/>
                <a:ea typeface="+mj-ea"/>
                <a:cs typeface="+mj-cs"/>
              </a:rPr>
              <a:t>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400" err="1"/>
              <a:t>Obnova</a:t>
            </a:r>
            <a:r>
              <a:rPr lang="en-US" sz="1400"/>
              <a:t> </a:t>
            </a:r>
            <a:r>
              <a:rPr lang="cs-CZ" sz="1400"/>
              <a:t>majetku.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cs-CZ" sz="1400"/>
              <a:t>r</a:t>
            </a:r>
            <a:r>
              <a:rPr lang="en-US" sz="1400" err="1"/>
              <a:t>ozvoj</a:t>
            </a:r>
            <a:r>
              <a:rPr lang="en-US" sz="1400"/>
              <a:t> </a:t>
            </a:r>
            <a:r>
              <a:rPr lang="en-US" sz="1400" err="1"/>
              <a:t>majetku</a:t>
            </a:r>
            <a:r>
              <a:rPr lang="cs-CZ" sz="1400"/>
              <a:t> na základě požadavků členů svazku a partnerů,</a:t>
            </a:r>
            <a:endParaRPr lang="en-US" sz="1400"/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cs-CZ" sz="1400">
                <a:latin typeface="+mj-lt"/>
                <a:ea typeface="+mj-ea"/>
                <a:cs typeface="+mj-cs"/>
              </a:rPr>
              <a:t>s</a:t>
            </a:r>
            <a:r>
              <a:rPr lang="en-US" sz="1400" err="1">
                <a:latin typeface="+mj-lt"/>
                <a:ea typeface="+mj-ea"/>
                <a:cs typeface="+mj-cs"/>
              </a:rPr>
              <a:t>tanovení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ceny</a:t>
            </a:r>
            <a:r>
              <a:rPr lang="en-US" sz="1400">
                <a:latin typeface="+mj-lt"/>
                <a:ea typeface="+mj-ea"/>
                <a:cs typeface="+mj-cs"/>
              </a:rPr>
              <a:t> </a:t>
            </a:r>
            <a:r>
              <a:rPr lang="en-US" sz="1400" err="1">
                <a:latin typeface="+mj-lt"/>
                <a:ea typeface="+mj-ea"/>
                <a:cs typeface="+mj-cs"/>
              </a:rPr>
              <a:t>vodného</a:t>
            </a:r>
            <a:r>
              <a:rPr lang="en-US" sz="1400">
                <a:latin typeface="+mj-lt"/>
                <a:ea typeface="+mj-ea"/>
                <a:cs typeface="+mj-cs"/>
              </a:rPr>
              <a:t> a </a:t>
            </a:r>
            <a:r>
              <a:rPr lang="en-US" sz="1400" err="1">
                <a:latin typeface="+mj-lt"/>
                <a:ea typeface="+mj-ea"/>
                <a:cs typeface="+mj-cs"/>
              </a:rPr>
              <a:t>stočného</a:t>
            </a:r>
            <a:r>
              <a:rPr lang="cs-CZ" sz="1400">
                <a:latin typeface="+mj-lt"/>
                <a:ea typeface="+mj-ea"/>
                <a:cs typeface="+mj-cs"/>
              </a:rPr>
              <a:t>,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cs-CZ" sz="1400">
                <a:latin typeface="+mj-lt"/>
                <a:ea typeface="+mj-ea"/>
                <a:cs typeface="+mj-cs"/>
              </a:rPr>
              <a:t>řešení koncepcí na území členských obcí a měst.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4">
                  <a:lumMod val="5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endParaRPr lang="en-US" sz="1400"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sz="1400"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sz="1400"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sz="1400"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03009CE5-13CB-2E36-D3A7-F09B277B1AF3}"/>
              </a:ext>
            </a:extLst>
          </p:cNvPr>
          <p:cNvSpPr txBox="1"/>
          <p:nvPr/>
        </p:nvSpPr>
        <p:spPr>
          <a:xfrm>
            <a:off x="761206" y="570703"/>
            <a:ext cx="6096000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en-US" sz="4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Vztah k zákazníkům</a:t>
            </a:r>
          </a:p>
        </p:txBody>
      </p:sp>
    </p:spTree>
    <p:extLst>
      <p:ext uri="{BB962C8B-B14F-4D97-AF65-F5344CB8AC3E}">
        <p14:creationId xmlns:p14="http://schemas.microsoft.com/office/powerpoint/2010/main" val="3850284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FEF732-CB73-1EF6-8EDB-B3EC8F024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012489" cy="1400530"/>
          </a:xfrm>
        </p:spPr>
        <p:txBody>
          <a:bodyPr/>
          <a:lstStyle/>
          <a:p>
            <a:pPr marL="342900" indent="-3429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cs-CZ"/>
              <a:t>Cena vodného a stočného 2025 </a:t>
            </a:r>
            <a:br>
              <a:rPr lang="cs-CZ"/>
            </a:br>
            <a:br>
              <a:rPr lang="cs-CZ"/>
            </a:br>
            <a:br>
              <a:rPr lang="cs-CZ"/>
            </a:br>
            <a:br>
              <a:rPr lang="cs-CZ"/>
            </a:br>
            <a:endParaRPr lang="cs-CZ" sz="120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2234EA-24F6-0B10-0927-85DEDAE34EEE}"/>
              </a:ext>
            </a:extLst>
          </p:cNvPr>
          <p:cNvSpPr txBox="1"/>
          <p:nvPr/>
        </p:nvSpPr>
        <p:spPr>
          <a:xfrm>
            <a:off x="908891" y="3209933"/>
            <a:ext cx="1002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/>
              <a:t>Vyšší cenová úroveň vodného a stočného(podobná sousedním vlastníkům). </a:t>
            </a:r>
          </a:p>
          <a:p>
            <a:pPr algn="ctr"/>
            <a:r>
              <a:rPr lang="cs-CZ"/>
              <a:t>Vyšší cena přináší větší  nájemné, z něhož jsou hrazeny investice a opravy.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1617747-A4EF-3D10-7E16-4CABD9931ED6}"/>
              </a:ext>
            </a:extLst>
          </p:cNvPr>
          <p:cNvSpPr txBox="1"/>
          <p:nvPr/>
        </p:nvSpPr>
        <p:spPr>
          <a:xfrm>
            <a:off x="1413196" y="4173640"/>
            <a:ext cx="100203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/>
              <a:t>Struktura ceny vodného a stočného v roce 2025</a:t>
            </a:r>
          </a:p>
          <a:p>
            <a:r>
              <a:rPr lang="cs-CZ" sz="1600"/>
              <a:t>Nájemné(příjem pro VHS) – 47 %</a:t>
            </a:r>
          </a:p>
          <a:p>
            <a:r>
              <a:rPr lang="cs-CZ" sz="1600"/>
              <a:t>Provozní náklady provozovatele – 51 %</a:t>
            </a:r>
          </a:p>
          <a:p>
            <a:r>
              <a:rPr lang="cs-CZ" sz="1600"/>
              <a:t>Zisk provozovatele – 2 %</a:t>
            </a:r>
          </a:p>
          <a:p>
            <a:pPr algn="r"/>
            <a:r>
              <a:rPr lang="cs-CZ" sz="1600"/>
              <a:t>	Pozn.: DPH je státem stanoveno ve výši 12 %.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0054CDC1-0AF3-AA0F-0049-452405896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095622"/>
              </p:ext>
            </p:extLst>
          </p:nvPr>
        </p:nvGraphicFramePr>
        <p:xfrm>
          <a:off x="1513679" y="1534339"/>
          <a:ext cx="8810727" cy="13582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897">
                  <a:extLst>
                    <a:ext uri="{9D8B030D-6E8A-4147-A177-3AD203B41FA5}">
                      <a16:colId xmlns:a16="http://schemas.microsoft.com/office/drawing/2014/main" val="4286616039"/>
                    </a:ext>
                  </a:extLst>
                </a:gridCol>
                <a:gridCol w="1323897">
                  <a:extLst>
                    <a:ext uri="{9D8B030D-6E8A-4147-A177-3AD203B41FA5}">
                      <a16:colId xmlns:a16="http://schemas.microsoft.com/office/drawing/2014/main" val="1499181682"/>
                    </a:ext>
                  </a:extLst>
                </a:gridCol>
                <a:gridCol w="1323897">
                  <a:extLst>
                    <a:ext uri="{9D8B030D-6E8A-4147-A177-3AD203B41FA5}">
                      <a16:colId xmlns:a16="http://schemas.microsoft.com/office/drawing/2014/main" val="3943805962"/>
                    </a:ext>
                  </a:extLst>
                </a:gridCol>
                <a:gridCol w="1323897">
                  <a:extLst>
                    <a:ext uri="{9D8B030D-6E8A-4147-A177-3AD203B41FA5}">
                      <a16:colId xmlns:a16="http://schemas.microsoft.com/office/drawing/2014/main" val="3160439745"/>
                    </a:ext>
                  </a:extLst>
                </a:gridCol>
                <a:gridCol w="1248713">
                  <a:extLst>
                    <a:ext uri="{9D8B030D-6E8A-4147-A177-3AD203B41FA5}">
                      <a16:colId xmlns:a16="http://schemas.microsoft.com/office/drawing/2014/main" val="3705070207"/>
                    </a:ext>
                  </a:extLst>
                </a:gridCol>
                <a:gridCol w="1248713">
                  <a:extLst>
                    <a:ext uri="{9D8B030D-6E8A-4147-A177-3AD203B41FA5}">
                      <a16:colId xmlns:a16="http://schemas.microsoft.com/office/drawing/2014/main" val="3379251806"/>
                    </a:ext>
                  </a:extLst>
                </a:gridCol>
                <a:gridCol w="1017713">
                  <a:extLst>
                    <a:ext uri="{9D8B030D-6E8A-4147-A177-3AD203B41FA5}">
                      <a16:colId xmlns:a16="http://schemas.microsoft.com/office/drawing/2014/main" val="3981181295"/>
                    </a:ext>
                  </a:extLst>
                </a:gridCol>
              </a:tblGrid>
              <a:tr h="35087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ROK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Vodné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Stočné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Celkem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325480"/>
                  </a:ext>
                </a:extLst>
              </a:tr>
              <a:tr h="50367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bez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bez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bez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DPH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35326967"/>
                  </a:ext>
                </a:extLst>
              </a:tr>
              <a:tr h="5036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69,91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78,30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69,35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77,67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139,26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1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155,97</a:t>
                      </a:r>
                      <a:endParaRPr lang="cs-CZ" sz="14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78416562"/>
                  </a:ext>
                </a:extLst>
              </a:tr>
            </a:tbl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F7EDBE1F-5C0F-E4DF-FCFA-5C4250EDFC6F}"/>
              </a:ext>
            </a:extLst>
          </p:cNvPr>
          <p:cNvSpPr txBox="1"/>
          <p:nvPr/>
        </p:nvSpPr>
        <p:spPr>
          <a:xfrm>
            <a:off x="1413196" y="6022767"/>
            <a:ext cx="10020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/>
              <a:t>Pro rok 2026 je stanovena cena vodného a stočného na 159,64 Kč vč. DPH (79,64 – vodné, 80 Kč – stočné)</a:t>
            </a:r>
          </a:p>
        </p:txBody>
      </p:sp>
    </p:spTree>
    <p:extLst>
      <p:ext uri="{BB962C8B-B14F-4D97-AF65-F5344CB8AC3E}">
        <p14:creationId xmlns:p14="http://schemas.microsoft.com/office/powerpoint/2010/main" val="2674020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1B8F9CB-890B-4CB8-B503-188A763E2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632AB4-3837-4FD0-8B62-0A18B573F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C393B4A7-6ABF-423D-A762-3CDB4897A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CD2319A-6FA9-4EFB-9EDF-730446742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692A93-3514-4486-8B67-CCA4E0259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1AD250C-F2EA-449F-9B14-DF5BB674C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7AEA421-5F29-4BA7-9360-2501B5987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9348F0CB-4904-4DEF-BDD4-ADEC2DCCC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83E1B8-79B3-49BB-8704-58E4AB1AF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B34D5F-2B87-438E-8236-69C6068D4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" y="1762067"/>
            <a:ext cx="12192418" cy="509593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cs-CZ"/>
          </a:p>
        </p:txBody>
      </p:sp>
      <p:graphicFrame>
        <p:nvGraphicFramePr>
          <p:cNvPr id="5" name="TextovéPole 2">
            <a:extLst>
              <a:ext uri="{FF2B5EF4-FFF2-40B4-BE49-F238E27FC236}">
                <a16:creationId xmlns:a16="http://schemas.microsoft.com/office/drawing/2014/main" id="{8F6944C3-E6ED-C469-EA7B-E51F5DC99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1011686"/>
              </p:ext>
            </p:extLst>
          </p:nvPr>
        </p:nvGraphicFramePr>
        <p:xfrm>
          <a:off x="648930" y="2371830"/>
          <a:ext cx="10895370" cy="4165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01D21D09-13E6-DB89-43AE-9F73372D52CA}"/>
              </a:ext>
            </a:extLst>
          </p:cNvPr>
          <p:cNvSpPr txBox="1"/>
          <p:nvPr/>
        </p:nvSpPr>
        <p:spPr>
          <a:xfrm>
            <a:off x="768824" y="320182"/>
            <a:ext cx="105278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200">
                <a:solidFill>
                  <a:schemeClr val="bg1"/>
                </a:solidFill>
              </a:rPr>
              <a:t>Hodnocení VHS Turnov za rok 2025</a:t>
            </a:r>
          </a:p>
        </p:txBody>
      </p:sp>
      <p:sp>
        <p:nvSpPr>
          <p:cNvPr id="4" name="Pravá složená závorka 3">
            <a:extLst>
              <a:ext uri="{FF2B5EF4-FFF2-40B4-BE49-F238E27FC236}">
                <a16:creationId xmlns:a16="http://schemas.microsoft.com/office/drawing/2014/main" id="{A4FE39F4-6ED8-FFEB-CEBE-ABC7B3F50B0F}"/>
              </a:ext>
            </a:extLst>
          </p:cNvPr>
          <p:cNvSpPr/>
          <p:nvPr/>
        </p:nvSpPr>
        <p:spPr>
          <a:xfrm>
            <a:off x="6276975" y="2810256"/>
            <a:ext cx="45719" cy="820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6496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C057B7-4254-1B06-C968-10DBE5131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Aktuální cíle svazku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06E7A6-51C0-82DE-2047-039C69907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10527656" cy="4406875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endParaRPr lang="cs-CZ">
              <a:solidFill>
                <a:srgbClr val="FF0000"/>
              </a:solidFill>
            </a:endParaRP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Zvýšit</a:t>
            </a:r>
            <a:r>
              <a:rPr lang="cs-CZ">
                <a:solidFill>
                  <a:srgbClr val="FF0000"/>
                </a:solidFill>
              </a:rPr>
              <a:t> </a:t>
            </a:r>
            <a:r>
              <a:rPr lang="cs-CZ"/>
              <a:t>počet pracovníků svazku,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kvalitně plánovat akce – včasná příprava a brzký začátek na konci zimy,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získávat dotace i v této dotačně méně příznivé době,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plnit požadavky a přání měst i obcí při investiční spolupráci,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připravovat projekty na velké akce v Rokytnici nad Jizerou, Chuchelně a Semilech,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zvládnout největší investice v Lomnici nad Popelkou a Rokytnici nad Jizerou,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nastavit koncepci vodoměrů a </a:t>
            </a:r>
            <a:r>
              <a:rPr lang="cs-CZ" err="1"/>
              <a:t>smart</a:t>
            </a:r>
            <a:r>
              <a:rPr lang="cs-CZ"/>
              <a:t> </a:t>
            </a:r>
            <a:r>
              <a:rPr lang="cs-CZ" err="1"/>
              <a:t>meteringu</a:t>
            </a:r>
            <a:r>
              <a:rPr lang="cs-CZ"/>
              <a:t> na příští období,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po personálních obměnách v </a:t>
            </a:r>
            <a:r>
              <a:rPr lang="cs-CZ" err="1"/>
              <a:t>SčVK</a:t>
            </a:r>
            <a:r>
              <a:rPr lang="cs-CZ"/>
              <a:t> stabilizovat spolupráci na zbývající 4 roky koncesního vztahu,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/>
              <a:t>příprava na fungování svazku po komunálních volbách 2026.</a:t>
            </a:r>
          </a:p>
        </p:txBody>
      </p:sp>
    </p:spTree>
    <p:extLst>
      <p:ext uri="{BB962C8B-B14F-4D97-AF65-F5344CB8AC3E}">
        <p14:creationId xmlns:p14="http://schemas.microsoft.com/office/powerpoint/2010/main" val="4199231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4CD14DB-BB81-479F-A1FC-1C75640E9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943A91B-7CA7-4592-A975-73B1BF8C4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6A681326-1C9D-44A3-A627-3871BDAE4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94E541F-167A-2F16-D689-2DB43CE084F9}"/>
              </a:ext>
            </a:extLst>
          </p:cNvPr>
          <p:cNvSpPr txBox="1"/>
          <p:nvPr/>
        </p:nvSpPr>
        <p:spPr>
          <a:xfrm>
            <a:off x="1103312" y="2763520"/>
            <a:ext cx="8946541" cy="3484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latin typeface="+mj-lt"/>
                <a:ea typeface="+mj-ea"/>
                <a:cs typeface="+mj-cs"/>
              </a:rPr>
              <a:t>Vypracovali:</a:t>
            </a: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>
              <a:latin typeface="+mj-lt"/>
              <a:ea typeface="+mj-ea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latin typeface="+mj-lt"/>
                <a:ea typeface="+mj-ea"/>
                <a:cs typeface="+mj-cs"/>
              </a:rPr>
              <a:t>Ing. Jiřina Bobková, DiS. – ředitelka sdružení</a:t>
            </a: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latin typeface="+mj-lt"/>
                <a:ea typeface="+mj-ea"/>
                <a:cs typeface="+mj-cs"/>
              </a:rPr>
              <a:t>Ing. Milan Hejduk – ředitel svazku </a:t>
            </a: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>
              <a:latin typeface="+mj-lt"/>
              <a:ea typeface="+mj-ea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latin typeface="+mj-lt"/>
                <a:ea typeface="+mj-ea"/>
                <a:cs typeface="+mj-cs"/>
              </a:rPr>
              <a:t>duben 2026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3142BA9-BCC1-8133-E034-86EA0D936B1E}"/>
              </a:ext>
            </a:extLst>
          </p:cNvPr>
          <p:cNvSpPr txBox="1"/>
          <p:nvPr/>
        </p:nvSpPr>
        <p:spPr>
          <a:xfrm>
            <a:off x="1721827" y="765200"/>
            <a:ext cx="8748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2200">
                <a:solidFill>
                  <a:schemeClr val="bg1"/>
                </a:solidFill>
              </a:rPr>
              <a:t>Tato prezentace navazuje na Výroční zprávu svazku za rok 2025 a prezentuje některé aktuality v letošním roce a cíle do budoucna. </a:t>
            </a:r>
          </a:p>
        </p:txBody>
      </p:sp>
    </p:spTree>
    <p:extLst>
      <p:ext uri="{BB962C8B-B14F-4D97-AF65-F5344CB8AC3E}">
        <p14:creationId xmlns:p14="http://schemas.microsoft.com/office/powerpoint/2010/main" val="3130486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CF59DA-B994-E3A3-E651-F89A93439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41" y="433668"/>
            <a:ext cx="9404723" cy="1400530"/>
          </a:xfrm>
        </p:spPr>
        <p:txBody>
          <a:bodyPr/>
          <a:lstStyle/>
          <a:p>
            <a:r>
              <a:rPr lang="cs-CZ">
                <a:latin typeface="+mn-lt"/>
                <a:cs typeface="Times New Roman" panose="02020603050405020304" pitchFamily="18" charset="0"/>
              </a:rPr>
              <a:t>Základní údaje o organizaci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6C9EBF6-FAE5-0BC1-3D41-CD1608256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7316" y="1586705"/>
            <a:ext cx="6133164" cy="3966369"/>
          </a:xfrm>
          <a:noFill/>
          <a:ln>
            <a:noFill/>
          </a:ln>
        </p:spPr>
        <p:txBody>
          <a:bodyPr>
            <a:normAutofit fontScale="40000" lnSpcReduction="20000"/>
          </a:bodyPr>
          <a:lstStyle/>
          <a:p>
            <a:pPr algn="just">
              <a:lnSpc>
                <a:spcPct val="200000"/>
              </a:lnSpc>
              <a:spcAft>
                <a:spcPts val="600"/>
              </a:spcAft>
              <a:buNone/>
            </a:pPr>
            <a:r>
              <a:rPr lang="cs-CZ" sz="35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Název:	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Vodohospodářské sdružení Turnov</a:t>
            </a:r>
          </a:p>
          <a:p>
            <a:pPr>
              <a:lnSpc>
                <a:spcPct val="200000"/>
              </a:lnSpc>
              <a:spcAft>
                <a:spcPts val="800"/>
              </a:spcAft>
              <a:buNone/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Právní forma:		</a:t>
            </a:r>
            <a:r>
              <a:rPr lang="cs-CZ" sz="3500"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obrovolný svazek obcí registrovaný </a:t>
            </a:r>
            <a:b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		u Krajského úřadu Libereckého Kraje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Sídlo: 	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Antonína Dvořáka 287, 511 01 Turnov</a:t>
            </a:r>
          </a:p>
          <a:p>
            <a:pPr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Zákl. dokumenty:	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Smlouva o vytvoření Dobrovolného svazku obcí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		</a:t>
            </a:r>
            <a:r>
              <a:rPr lang="cs-CZ" sz="3500"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Stanovy Vodohospodářského sdružení Turnov</a:t>
            </a:r>
            <a:endParaRPr lang="cs-CZ" sz="3500" u="sng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03142A81-794B-46A7-BF15-C75449E4AD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62675" y="1586705"/>
            <a:ext cx="5889277" cy="4328319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Řídící orgán: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Rada sdružení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Kontrolní orgán: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Dozorčí rada sdružení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Statutární zástupci:	</a:t>
            </a: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Ing. Zdeněk Rajm – předseda Rady 					sdružení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			Ing. Jiřina Bobková, DiS. – ředitelka 					sdružení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  <a:tabLst>
                <a:tab pos="1257300" algn="l"/>
              </a:tabLst>
            </a:pPr>
            <a:r>
              <a:rPr lang="cs-CZ" sz="35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					Ing. Milan Hejduk – ředitel svazku</a:t>
            </a:r>
          </a:p>
          <a:p>
            <a:endParaRPr lang="cs-CZ"/>
          </a:p>
        </p:txBody>
      </p:sp>
      <p:sp>
        <p:nvSpPr>
          <p:cNvPr id="7" name="Zástupný obsah 5">
            <a:extLst>
              <a:ext uri="{FF2B5EF4-FFF2-40B4-BE49-F238E27FC236}">
                <a16:creationId xmlns:a16="http://schemas.microsoft.com/office/drawing/2014/main" id="{2667D30F-3C6A-F272-AF9D-D3A3E6D1F604}"/>
              </a:ext>
            </a:extLst>
          </p:cNvPr>
          <p:cNvSpPr txBox="1">
            <a:spLocks/>
          </p:cNvSpPr>
          <p:nvPr/>
        </p:nvSpPr>
        <p:spPr>
          <a:xfrm>
            <a:off x="827088" y="5421758"/>
            <a:ext cx="10537824" cy="15358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965" indent="-227965" algn="ctr">
              <a:lnSpc>
                <a:spcPct val="200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1257300" algn="l"/>
              </a:tabLst>
            </a:pPr>
            <a:r>
              <a:rPr lang="cs-CZ">
                <a:latin typeface="Times New Roman"/>
                <a:ea typeface="Aptos" panose="020B0004020202020204" pitchFamily="34" charset="0"/>
                <a:cs typeface="Times New Roman"/>
              </a:rPr>
              <a:t>	</a:t>
            </a:r>
            <a:r>
              <a:rPr lang="cs-CZ" sz="1200">
                <a:latin typeface="Times New Roman"/>
                <a:cs typeface="Times New Roman"/>
              </a:rPr>
              <a:t>            </a:t>
            </a:r>
            <a:r>
              <a:rPr lang="cs-CZ" sz="1200"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www.vhsturnov.cz</a:t>
            </a:r>
            <a:r>
              <a:rPr lang="cs-CZ" sz="1200">
                <a:cs typeface="Times New Roman"/>
              </a:rPr>
              <a:t>; facebook</a:t>
            </a:r>
            <a:r>
              <a:rPr lang="cs-CZ" sz="1200">
                <a:ea typeface="Aptos" panose="020B0004020202020204" pitchFamily="34" charset="0"/>
                <a:cs typeface="Times New Roman"/>
              </a:rPr>
              <a:t>: Vodohospodářské sdružení Turnov</a:t>
            </a:r>
            <a:r>
              <a:rPr lang="cs-CZ">
                <a:latin typeface="Times New Roman"/>
                <a:ea typeface="Aptos" panose="020B0004020202020204" pitchFamily="34" charset="0"/>
                <a:cs typeface="Times New Roman"/>
              </a:rPr>
              <a:t>		</a:t>
            </a:r>
            <a:endParaRPr lang="cs-CZ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1872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265D9C0-B783-7F98-22C9-FBF31A0B34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462" y="643467"/>
            <a:ext cx="7866416" cy="557106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8578A74-195B-288D-4A42-05A2E0A2BBC1}"/>
              </a:ext>
            </a:extLst>
          </p:cNvPr>
          <p:cNvSpPr txBox="1"/>
          <p:nvPr/>
        </p:nvSpPr>
        <p:spPr>
          <a:xfrm>
            <a:off x="8734425" y="1674807"/>
            <a:ext cx="2718113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/>
                </a:solidFill>
              </a:rPr>
              <a:t>Členská města a obce – </a:t>
            </a:r>
            <a:r>
              <a:rPr lang="cs-CZ" b="1">
                <a:solidFill>
                  <a:schemeClr val="bg1"/>
                </a:solidFill>
              </a:rPr>
              <a:t>22 členů</a:t>
            </a:r>
            <a:r>
              <a:rPr lang="cs-CZ">
                <a:solidFill>
                  <a:schemeClr val="bg1"/>
                </a:solidFill>
              </a:rPr>
              <a:t>:</a:t>
            </a:r>
          </a:p>
          <a:p>
            <a:endParaRPr lang="cs-CZ">
              <a:solidFill>
                <a:schemeClr val="bg1"/>
              </a:solidFill>
            </a:endParaRPr>
          </a:p>
          <a:p>
            <a:pPr lvl="0" algn="just">
              <a:lnSpc>
                <a:spcPts val="1500"/>
              </a:lnSpc>
              <a:tabLst>
                <a:tab pos="457200" algn="l"/>
                <a:tab pos="1257300" algn="l"/>
              </a:tabLst>
            </a:pPr>
            <a:r>
              <a:rPr lang="cs-CZ" sz="1200">
                <a:solidFill>
                  <a:schemeClr val="bg1"/>
                </a:solidFill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Turnov, Semily, Jilemnice, Lomnice nad Popelkou, Rokytnice nad Jizerou, Rovensko pod Troskami, Ohrazenice, Přepeře, Rakousy, Vyskeř, Kacanovy, Troskovice, Olešnice, Malá Skála, Líšný, Loučky, Ktová, Tatobity, Žernov, Benešov u Semil, Chuchelna, Benecko.</a:t>
            </a:r>
            <a:r>
              <a:rPr lang="cs-CZ">
                <a:solidFill>
                  <a:schemeClr val="bg1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endParaRPr lang="cs-CZ">
              <a:solidFill>
                <a:schemeClr val="bg1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cs-CZ">
              <a:solidFill>
                <a:schemeClr val="bg1"/>
              </a:solidFill>
            </a:endParaRPr>
          </a:p>
          <a:p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88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78424C-6FD0-41F8-9CAA-5DC19C423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FA0A06-40C6-EF8E-05EE-A7B69DAE2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150" y="962024"/>
            <a:ext cx="3108626" cy="3552825"/>
          </a:xfrm>
        </p:spPr>
        <p:txBody>
          <a:bodyPr anchor="ctr">
            <a:normAutofit/>
          </a:bodyPr>
          <a:lstStyle/>
          <a:p>
            <a:r>
              <a:rPr lang="cs-CZ">
                <a:solidFill>
                  <a:srgbClr val="F2F2F2"/>
                </a:solidFill>
                <a:latin typeface="+mn-lt"/>
                <a:cs typeface="Times New Roman" panose="02020603050405020304" pitchFamily="18" charset="0"/>
              </a:rPr>
              <a:t>Struktura a fungování VHS Turnov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D136760-57DC-4301-8BEA-B71AD2D13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BDC58DEA-1307-4F44-AD47-E613D8B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9B912D-1E4B-42AF-A2BE-CFEFEC916E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graphicFrame>
        <p:nvGraphicFramePr>
          <p:cNvPr id="19" name="Zástupný obsah 2">
            <a:extLst>
              <a:ext uri="{FF2B5EF4-FFF2-40B4-BE49-F238E27FC236}">
                <a16:creationId xmlns:a16="http://schemas.microsoft.com/office/drawing/2014/main" id="{FD3A3009-F483-EB9C-A920-8C529A05FF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297723"/>
              </p:ext>
            </p:extLst>
          </p:nvPr>
        </p:nvGraphicFramePr>
        <p:xfrm>
          <a:off x="4777916" y="1447800"/>
          <a:ext cx="699498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4471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C593B8-CA38-2D00-C17E-1432842CA1FF}"/>
              </a:ext>
            </a:extLst>
          </p:cNvPr>
          <p:cNvSpPr txBox="1">
            <a:spLocks/>
          </p:cNvSpPr>
          <p:nvPr/>
        </p:nvSpPr>
        <p:spPr>
          <a:xfrm>
            <a:off x="696686" y="397659"/>
            <a:ext cx="10849203" cy="140053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>
                <a:latin typeface="+mn-lt"/>
                <a:cs typeface="Times New Roman" panose="02020603050405020304" pitchFamily="18" charset="0"/>
              </a:rPr>
              <a:t>Majetek  VHS Turnov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BB8161E6-8315-28D0-8F16-33EEFFDE6B8F}"/>
              </a:ext>
            </a:extLst>
          </p:cNvPr>
          <p:cNvSpPr txBox="1"/>
          <p:nvPr/>
        </p:nvSpPr>
        <p:spPr>
          <a:xfrm>
            <a:off x="1193346" y="2285627"/>
            <a:ext cx="9717908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endParaRPr lang="cs-CZ"/>
          </a:p>
          <a:p>
            <a:pPr marL="457200" indent="-457200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 sz="2800"/>
              <a:t>účetní pořizovací cena majetku – 4 mld. Kč</a:t>
            </a:r>
          </a:p>
          <a:p>
            <a:pPr marL="457200" indent="-457200"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 sz="2000"/>
              <a:t>Hmotný a nehmotný majetek – 3,7 mld. Kč</a:t>
            </a:r>
          </a:p>
          <a:p>
            <a:pPr marL="457200" indent="-457200"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 sz="2000"/>
              <a:t>Nedokončený majetek – 0,3 mld. Kč</a:t>
            </a:r>
          </a:p>
          <a:p>
            <a:pPr>
              <a:buClr>
                <a:srgbClr val="FFFFFF"/>
              </a:buClr>
            </a:pPr>
            <a:endParaRPr lang="cs-CZ" sz="2000"/>
          </a:p>
          <a:p>
            <a:pPr marL="285750" indent="-285750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 sz="2800"/>
              <a:t>  hodnota majetku podle PFOM (metodika  </a:t>
            </a:r>
          </a:p>
          <a:p>
            <a:pPr>
              <a:buClr>
                <a:schemeClr val="bg2">
                  <a:lumMod val="40000"/>
                  <a:lumOff val="60000"/>
                </a:schemeClr>
              </a:buClr>
            </a:pPr>
            <a:r>
              <a:rPr lang="cs-CZ" sz="2800"/>
              <a:t>     </a:t>
            </a:r>
            <a:r>
              <a:rPr lang="cs-CZ" sz="2800" err="1"/>
              <a:t>MZe</a:t>
            </a:r>
            <a:r>
              <a:rPr lang="cs-CZ" sz="2800"/>
              <a:t>) - 5,4 mld. Kč</a:t>
            </a:r>
          </a:p>
          <a:p>
            <a:endParaRPr lang="cs-CZ" sz="2000"/>
          </a:p>
        </p:txBody>
      </p:sp>
    </p:spTree>
    <p:extLst>
      <p:ext uri="{BB962C8B-B14F-4D97-AF65-F5344CB8AC3E}">
        <p14:creationId xmlns:p14="http://schemas.microsoft.com/office/powerpoint/2010/main" val="2988225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3">
            <a:extLst>
              <a:ext uri="{FF2B5EF4-FFF2-40B4-BE49-F238E27FC236}">
                <a16:creationId xmlns:a16="http://schemas.microsoft.com/office/drawing/2014/main" id="{E9C98C03-F6CD-485A-431A-E5008B533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04" y="770513"/>
            <a:ext cx="3055720" cy="11509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44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cs-CZ" altLang="cs-CZ" sz="4400" b="0" i="0" u="none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Počet ČOV 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D8D9FE8-B972-D427-EE36-E51477BC3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916" y="646526"/>
            <a:ext cx="3152919" cy="12255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4400" i="0" u="none" strike="noStrike" cap="none" normalizeH="0" baseline="0">
                <a:ln>
                  <a:noFill/>
                </a:ln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70</a:t>
            </a:r>
            <a:endParaRPr kumimoji="0" lang="cs-CZ" altLang="cs-CZ" sz="4400" i="0" u="none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Vodojemů </a:t>
            </a:r>
            <a:endParaRPr kumimoji="0" lang="cs-CZ" altLang="cs-CZ" sz="140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DF277A-C709-E87F-037C-098F5ACC6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04" y="2246145"/>
            <a:ext cx="3055720" cy="1295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4400" b="0" i="0" u="none" strike="noStrike" cap="none" normalizeH="0" baseline="0">
                <a:ln>
                  <a:noFill/>
                </a:ln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36</a:t>
            </a:r>
            <a:endParaRPr kumimoji="0" lang="cs-CZ" altLang="cs-CZ" sz="4400" b="0" i="0" u="none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1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Č</a:t>
            </a: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erpacích stanic odpadních vod 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B2745CD-B3D9-03C1-2A35-0C23A51C7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915" y="2118629"/>
            <a:ext cx="3152919" cy="1276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440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20</a:t>
            </a:r>
            <a:endParaRPr kumimoji="0" lang="cs-CZ" altLang="cs-CZ" sz="440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Čerpacích stanic pitné vody 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CBD6019-5DE4-0D3B-9D2A-72A9A0CF8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14" y="3964155"/>
            <a:ext cx="3203934" cy="1295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440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endParaRPr kumimoji="0" lang="cs-CZ" altLang="cs-CZ" sz="4400" b="0" i="0" u="none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Odlehčovacích komor</a:t>
            </a:r>
            <a:endParaRPr kumimoji="0" lang="cs-CZ" altLang="cs-CZ" sz="12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10080CA-0159-8582-D905-844A135C5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915" y="3842396"/>
            <a:ext cx="3152919" cy="12255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4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kumimoji="0" lang="cs-CZ" altLang="cs-CZ" sz="4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Úpraven vod 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AAD934CE-B033-62A0-27AE-2F65F74C448A}"/>
              </a:ext>
            </a:extLst>
          </p:cNvPr>
          <p:cNvSpPr/>
          <p:nvPr/>
        </p:nvSpPr>
        <p:spPr>
          <a:xfrm>
            <a:off x="6141327" y="5347411"/>
            <a:ext cx="3203934" cy="1257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4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505 km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V</a:t>
            </a:r>
            <a:r>
              <a:rPr lang="cs-CZ" sz="140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odovody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0192BF76-6316-C8AD-D70A-B6E234A07C66}"/>
              </a:ext>
            </a:extLst>
          </p:cNvPr>
          <p:cNvSpPr/>
          <p:nvPr/>
        </p:nvSpPr>
        <p:spPr>
          <a:xfrm>
            <a:off x="2047364" y="5347411"/>
            <a:ext cx="3152919" cy="1282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44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263 km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40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Kanalizace</a:t>
            </a:r>
          </a:p>
        </p:txBody>
      </p:sp>
      <p:sp>
        <p:nvSpPr>
          <p:cNvPr id="10" name="Vývojový diagram: postup 12">
            <a:extLst>
              <a:ext uri="{FF2B5EF4-FFF2-40B4-BE49-F238E27FC236}">
                <a16:creationId xmlns:a16="http://schemas.microsoft.com/office/drawing/2014/main" id="{48D0C37E-A7D0-2DF7-F74B-594EDB89D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6563" y="883079"/>
            <a:ext cx="3203935" cy="1214438"/>
          </a:xfrm>
          <a:prstGeom prst="flowChartProcess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altLang="cs-CZ" sz="4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ea typeface="Aptos" panose="020B0004020202020204" pitchFamily="34" charset="0"/>
                <a:cs typeface="Times New Roman"/>
              </a:rPr>
              <a:t>12 700</a:t>
            </a:r>
            <a:endParaRPr kumimoji="0" lang="cs-CZ" altLang="cs-CZ" sz="4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Vodovodních přípojek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1400">
                <a:latin typeface="Times New Roman" panose="02020603050405020304" pitchFamily="18" charset="0"/>
                <a:cs typeface="Times New Roman" panose="02020603050405020304" pitchFamily="18" charset="0"/>
              </a:rPr>
              <a:t>44 627 </a:t>
            </a:r>
            <a:r>
              <a:rPr lang="cs-CZ" altLang="cs-CZ" sz="1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připojených obyvatel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E94EEBBC-D320-5DFB-660E-87A9F7D2E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4335" y="2307132"/>
            <a:ext cx="3203935" cy="1214438"/>
          </a:xfrm>
          <a:prstGeom prst="flowChartProcess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altLang="cs-CZ" sz="4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8 700</a:t>
            </a:r>
            <a:endParaRPr kumimoji="0" lang="cs-CZ" altLang="cs-CZ" sz="4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Kanalizačních přípojek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altLang="cs-CZ" sz="1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altLang="cs-CZ" sz="140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36 849 připojených </a:t>
            </a:r>
            <a:r>
              <a:rPr lang="cs-CZ" altLang="cs-CZ" sz="140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obyvatel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5FAA8122-5F98-740D-61FC-3E1BCE416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4698" y="3842396"/>
            <a:ext cx="2243210" cy="1295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4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1874</a:t>
            </a:r>
            <a:endParaRPr kumimoji="0" lang="cs-CZ" altLang="cs-CZ" sz="4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4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Hydrantů</a:t>
            </a:r>
            <a:endParaRPr kumimoji="0" lang="cs-CZ" altLang="cs-CZ" sz="1400" b="0" i="0" u="none" strike="noStrike" cap="none" normalizeH="0" baseline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058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AAD3FD-83A5-4B89-9F8F-01B887086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6742F97D-3E2D-1DED-92AA-CD3747CFBAB9}"/>
              </a:ext>
            </a:extLst>
          </p:cNvPr>
          <p:cNvSpPr txBox="1"/>
          <p:nvPr/>
        </p:nvSpPr>
        <p:spPr>
          <a:xfrm>
            <a:off x="287580" y="572372"/>
            <a:ext cx="5075594" cy="1622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en-US" sz="4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Investice a opravy </a:t>
            </a:r>
            <a:br>
              <a:rPr lang="cs-CZ" sz="4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</a:br>
            <a:r>
              <a:rPr lang="en-US" sz="4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v roce 202</a:t>
            </a:r>
            <a:r>
              <a:rPr lang="cs-CZ" sz="4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5</a:t>
            </a:r>
            <a:r>
              <a:rPr lang="en-US" sz="42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en-US" sz="3300" b="0" i="0" kern="1200">
              <a:solidFill>
                <a:srgbClr val="EBEBE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Freeform 31">
            <a:extLst>
              <a:ext uri="{FF2B5EF4-FFF2-40B4-BE49-F238E27FC236}">
                <a16:creationId xmlns:a16="http://schemas.microsoft.com/office/drawing/2014/main" id="{61752F1D-FC0F-4103-9584-630E643CC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Freeform: Shape 25">
            <a:extLst>
              <a:ext uri="{FF2B5EF4-FFF2-40B4-BE49-F238E27FC236}">
                <a16:creationId xmlns:a16="http://schemas.microsoft.com/office/drawing/2014/main" id="{70151CB7-E7DE-4917-B831-01DF9CE01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6772 h 6985200"/>
              <a:gd name="connsiteX6" fmla="*/ 1 w 6858001"/>
              <a:gd name="connsiteY6" fmla="*/ 886772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6772"/>
                </a:lnTo>
                <a:lnTo>
                  <a:pt x="1" y="886772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cs-CZ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2A1116-1C84-41DF-B803-1F7B0883E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D8DE19B-4FB2-9330-06FF-086721AC4653}"/>
              </a:ext>
            </a:extLst>
          </p:cNvPr>
          <p:cNvSpPr txBox="1"/>
          <p:nvPr/>
        </p:nvSpPr>
        <p:spPr>
          <a:xfrm>
            <a:off x="648931" y="2438400"/>
            <a:ext cx="4696792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Největší </a:t>
            </a:r>
            <a:r>
              <a:rPr lang="en-US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stavby</a:t>
            </a:r>
            <a:r>
              <a:rPr lang="en-US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Benešov u Semil – odkanalizování (27,5 mil. Kč)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sz="13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Jilemnice</a:t>
            </a:r>
            <a:r>
              <a:rPr lang="en-US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cs-CZ" sz="13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Zalázeňsko</a:t>
            </a:r>
            <a:r>
              <a:rPr lang="en-US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(2</a:t>
            </a: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3,9</a:t>
            </a:r>
            <a:r>
              <a:rPr lang="en-US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mil. </a:t>
            </a:r>
            <a:r>
              <a:rPr lang="en-US" sz="13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Kč</a:t>
            </a:r>
            <a:r>
              <a:rPr lang="en-US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)</a:t>
            </a:r>
            <a:endParaRPr lang="cs-CZ" sz="13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EBEBEB"/>
                </a:solidFill>
              </a:rPr>
              <a:t>Turnov – V+K </a:t>
            </a:r>
            <a:r>
              <a:rPr lang="cs-CZ" sz="1300" dirty="0">
                <a:solidFill>
                  <a:srgbClr val="EBEBEB"/>
                </a:solidFill>
              </a:rPr>
              <a:t>ul.</a:t>
            </a:r>
            <a:r>
              <a:rPr lang="en-US" sz="1300" dirty="0">
                <a:solidFill>
                  <a:srgbClr val="EBEBEB"/>
                </a:solidFill>
              </a:rPr>
              <a:t> </a:t>
            </a:r>
            <a:r>
              <a:rPr lang="en-US" sz="1300" dirty="0" err="1">
                <a:solidFill>
                  <a:srgbClr val="EBEBEB"/>
                </a:solidFill>
              </a:rPr>
              <a:t>Mírová</a:t>
            </a:r>
            <a:r>
              <a:rPr lang="en-US" sz="1300" dirty="0">
                <a:solidFill>
                  <a:srgbClr val="EBEBEB"/>
                </a:solidFill>
              </a:rPr>
              <a:t>, </a:t>
            </a:r>
            <a:r>
              <a:rPr lang="cs-CZ" sz="1300" dirty="0">
                <a:solidFill>
                  <a:srgbClr val="EBEBEB"/>
                </a:solidFill>
              </a:rPr>
              <a:t>I</a:t>
            </a:r>
            <a:r>
              <a:rPr lang="en-US" sz="1300" dirty="0">
                <a:solidFill>
                  <a:srgbClr val="EBEBEB"/>
                </a:solidFill>
              </a:rPr>
              <a:t>I. et. (</a:t>
            </a:r>
            <a:r>
              <a:rPr lang="cs-CZ" sz="1300" dirty="0">
                <a:solidFill>
                  <a:srgbClr val="EBEBEB"/>
                </a:solidFill>
              </a:rPr>
              <a:t>15,5 mil. Kč</a:t>
            </a:r>
            <a:r>
              <a:rPr lang="en-US" sz="1300" dirty="0">
                <a:solidFill>
                  <a:srgbClr val="EBEBEB"/>
                </a:solidFill>
              </a:rPr>
              <a:t>)</a:t>
            </a:r>
            <a:endParaRPr lang="cs-CZ" sz="13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cs-CZ" sz="13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" panose="05000000000000000000" pitchFamily="2" charset="2"/>
              <a:buChar char="Ø"/>
            </a:pPr>
            <a:r>
              <a:rPr lang="cs-CZ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Nejvýznamnější stavby: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odkanalizování Benešova u Semil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Jilemnice – rekonstrukce vodojemů Na Kozinci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Turnov – výstavba </a:t>
            </a:r>
            <a:r>
              <a:rPr lang="cs-CZ" sz="13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vodojemu </a:t>
            </a:r>
            <a:r>
              <a:rPr lang="cs-CZ" sz="13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Mašov</a:t>
            </a:r>
            <a:r>
              <a:rPr lang="cs-CZ" sz="13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cs-CZ" sz="13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" panose="05000000000000000000" pitchFamily="2" charset="2"/>
              <a:buChar char="Ø"/>
            </a:pPr>
            <a:r>
              <a:rPr lang="cs-CZ" sz="13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Nejkomplikovanější stavba – Turnov, prameniště </a:t>
            </a:r>
            <a:r>
              <a:rPr lang="cs-CZ" sz="13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Šlejférna</a:t>
            </a:r>
            <a:endParaRPr lang="en-US" sz="13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sz="13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C6F419AD-F61F-64E2-410D-A53DB64EBFCF}"/>
              </a:ext>
            </a:extLst>
          </p:cNvPr>
          <p:cNvSpPr txBox="1"/>
          <p:nvPr/>
        </p:nvSpPr>
        <p:spPr>
          <a:xfrm>
            <a:off x="10437812" y="6374181"/>
            <a:ext cx="1577826" cy="28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/>
              <a:t>v mil. Kč bez DPH</a:t>
            </a:r>
          </a:p>
        </p:txBody>
      </p: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436DC55D-7F3E-5A0F-D771-5EC40E2D6A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607703"/>
              </p:ext>
            </p:extLst>
          </p:nvPr>
        </p:nvGraphicFramePr>
        <p:xfrm>
          <a:off x="5113283" y="670592"/>
          <a:ext cx="7078717" cy="5277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059569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2F3C5AC8-AD9B-AF04-E950-F810F84BFA3D}"/>
              </a:ext>
            </a:extLst>
          </p:cNvPr>
          <p:cNvSpPr txBox="1">
            <a:spLocks/>
          </p:cNvSpPr>
          <p:nvPr/>
        </p:nvSpPr>
        <p:spPr>
          <a:xfrm>
            <a:off x="648930" y="629266"/>
            <a:ext cx="6188190" cy="1622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ts val="600"/>
              </a:spcAft>
            </a:pPr>
            <a:r>
              <a:rPr lang="en-US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Provozování majetku</a:t>
            </a:r>
            <a:r>
              <a:rPr lang="cs-CZ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VHS Turnov</a:t>
            </a:r>
            <a:endParaRPr lang="en-US" b="0" i="0" kern="1200">
              <a:solidFill>
                <a:srgbClr val="EBEBE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5974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Freeform: Shape 27">
            <a:extLst>
              <a:ext uri="{FF2B5EF4-FFF2-40B4-BE49-F238E27FC236}">
                <a16:creationId xmlns:a16="http://schemas.microsoft.com/office/drawing/2014/main" id="{AC3BF0FA-36FA-4CE9-840E-F7C3A8F16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6281796" y="947378"/>
            <a:ext cx="6858001" cy="4963245"/>
          </a:xfrm>
          <a:custGeom>
            <a:avLst/>
            <a:gdLst>
              <a:gd name="connsiteX0" fmla="*/ 6858001 w 6858001"/>
              <a:gd name="connsiteY0" fmla="*/ 1177 h 4963245"/>
              <a:gd name="connsiteX1" fmla="*/ 6858001 w 6858001"/>
              <a:gd name="connsiteY1" fmla="*/ 1344715 h 4963245"/>
              <a:gd name="connsiteX2" fmla="*/ 6858000 w 6858001"/>
              <a:gd name="connsiteY2" fmla="*/ 1344715 h 4963245"/>
              <a:gd name="connsiteX3" fmla="*/ 6858000 w 6858001"/>
              <a:gd name="connsiteY3" fmla="*/ 4963245 h 4963245"/>
              <a:gd name="connsiteX4" fmla="*/ 0 w 6858001"/>
              <a:gd name="connsiteY4" fmla="*/ 4963244 h 4963245"/>
              <a:gd name="connsiteX5" fmla="*/ 0 w 6858001"/>
              <a:gd name="connsiteY5" fmla="*/ 900697 h 4963245"/>
              <a:gd name="connsiteX6" fmla="*/ 1 w 6858001"/>
              <a:gd name="connsiteY6" fmla="*/ 900697 h 4963245"/>
              <a:gd name="connsiteX7" fmla="*/ 1 w 6858001"/>
              <a:gd name="connsiteY7" fmla="*/ 0 h 4963245"/>
              <a:gd name="connsiteX8" fmla="*/ 40463 w 6858001"/>
              <a:gd name="connsiteY8" fmla="*/ 5883 h 4963245"/>
              <a:gd name="connsiteX9" fmla="*/ 159107 w 6858001"/>
              <a:gd name="connsiteY9" fmla="*/ 23196 h 4963245"/>
              <a:gd name="connsiteX10" fmla="*/ 245518 w 6858001"/>
              <a:gd name="connsiteY10" fmla="*/ 35299 h 4963245"/>
              <a:gd name="connsiteX11" fmla="*/ 348388 w 6858001"/>
              <a:gd name="connsiteY11" fmla="*/ 48073 h 4963245"/>
              <a:gd name="connsiteX12" fmla="*/ 470460 w 6858001"/>
              <a:gd name="connsiteY12" fmla="*/ 63369 h 4963245"/>
              <a:gd name="connsiteX13" fmla="*/ 605563 w 6858001"/>
              <a:gd name="connsiteY13" fmla="*/ 79506 h 4963245"/>
              <a:gd name="connsiteX14" fmla="*/ 757810 w 6858001"/>
              <a:gd name="connsiteY14" fmla="*/ 96483 h 4963245"/>
              <a:gd name="connsiteX15" fmla="*/ 923774 w 6858001"/>
              <a:gd name="connsiteY15" fmla="*/ 114469 h 4963245"/>
              <a:gd name="connsiteX16" fmla="*/ 1104139 w 6858001"/>
              <a:gd name="connsiteY16" fmla="*/ 132454 h 4963245"/>
              <a:gd name="connsiteX17" fmla="*/ 1296163 w 6858001"/>
              <a:gd name="connsiteY17" fmla="*/ 150776 h 4963245"/>
              <a:gd name="connsiteX18" fmla="*/ 1503275 w 6858001"/>
              <a:gd name="connsiteY18" fmla="*/ 167753 h 4963245"/>
              <a:gd name="connsiteX19" fmla="*/ 1719988 w 6858001"/>
              <a:gd name="connsiteY19" fmla="*/ 184058 h 4963245"/>
              <a:gd name="connsiteX20" fmla="*/ 1949045 w 6858001"/>
              <a:gd name="connsiteY20" fmla="*/ 198849 h 4963245"/>
              <a:gd name="connsiteX21" fmla="*/ 2187703 w 6858001"/>
              <a:gd name="connsiteY21" fmla="*/ 212969 h 4963245"/>
              <a:gd name="connsiteX22" fmla="*/ 2436649 w 6858001"/>
              <a:gd name="connsiteY22" fmla="*/ 226248 h 4963245"/>
              <a:gd name="connsiteX23" fmla="*/ 2564208 w 6858001"/>
              <a:gd name="connsiteY23" fmla="*/ 230955 h 4963245"/>
              <a:gd name="connsiteX24" fmla="*/ 2694509 w 6858001"/>
              <a:gd name="connsiteY24" fmla="*/ 236165 h 4963245"/>
              <a:gd name="connsiteX25" fmla="*/ 2826868 w 6858001"/>
              <a:gd name="connsiteY25" fmla="*/ 241040 h 4963245"/>
              <a:gd name="connsiteX26" fmla="*/ 2959914 w 6858001"/>
              <a:gd name="connsiteY26" fmla="*/ 244234 h 4963245"/>
              <a:gd name="connsiteX27" fmla="*/ 3095702 w 6858001"/>
              <a:gd name="connsiteY27" fmla="*/ 247091 h 4963245"/>
              <a:gd name="connsiteX28" fmla="*/ 3232862 w 6858001"/>
              <a:gd name="connsiteY28" fmla="*/ 250117 h 4963245"/>
              <a:gd name="connsiteX29" fmla="*/ 3372765 w 6858001"/>
              <a:gd name="connsiteY29" fmla="*/ 252134 h 4963245"/>
              <a:gd name="connsiteX30" fmla="*/ 3514040 w 6858001"/>
              <a:gd name="connsiteY30" fmla="*/ 252134 h 4963245"/>
              <a:gd name="connsiteX31" fmla="*/ 3656686 w 6858001"/>
              <a:gd name="connsiteY31" fmla="*/ 253142 h 4963245"/>
              <a:gd name="connsiteX32" fmla="*/ 3800704 w 6858001"/>
              <a:gd name="connsiteY32" fmla="*/ 252134 h 4963245"/>
              <a:gd name="connsiteX33" fmla="*/ 3946780 w 6858001"/>
              <a:gd name="connsiteY33" fmla="*/ 250117 h 4963245"/>
              <a:gd name="connsiteX34" fmla="*/ 4092855 w 6858001"/>
              <a:gd name="connsiteY34" fmla="*/ 248268 h 4963245"/>
              <a:gd name="connsiteX35" fmla="*/ 4240988 w 6858001"/>
              <a:gd name="connsiteY35" fmla="*/ 244234 h 4963245"/>
              <a:gd name="connsiteX36" fmla="*/ 4390492 w 6858001"/>
              <a:gd name="connsiteY36" fmla="*/ 240032 h 4963245"/>
              <a:gd name="connsiteX37" fmla="*/ 4539997 w 6858001"/>
              <a:gd name="connsiteY37" fmla="*/ 235157 h 4963245"/>
              <a:gd name="connsiteX38" fmla="*/ 4690873 w 6858001"/>
              <a:gd name="connsiteY38" fmla="*/ 228266 h 4963245"/>
              <a:gd name="connsiteX39" fmla="*/ 4843120 w 6858001"/>
              <a:gd name="connsiteY39" fmla="*/ 220029 h 4963245"/>
              <a:gd name="connsiteX40" fmla="*/ 4996054 w 6858001"/>
              <a:gd name="connsiteY40" fmla="*/ 212129 h 4963245"/>
              <a:gd name="connsiteX41" fmla="*/ 5148987 w 6858001"/>
              <a:gd name="connsiteY41" fmla="*/ 202044 h 4963245"/>
              <a:gd name="connsiteX42" fmla="*/ 5303978 w 6858001"/>
              <a:gd name="connsiteY42" fmla="*/ 189941 h 4963245"/>
              <a:gd name="connsiteX43" fmla="*/ 5456911 w 6858001"/>
              <a:gd name="connsiteY43" fmla="*/ 177839 h 4963245"/>
              <a:gd name="connsiteX44" fmla="*/ 5612588 w 6858001"/>
              <a:gd name="connsiteY44" fmla="*/ 163887 h 4963245"/>
              <a:gd name="connsiteX45" fmla="*/ 5768950 w 6858001"/>
              <a:gd name="connsiteY45" fmla="*/ 148591 h 4963245"/>
              <a:gd name="connsiteX46" fmla="*/ 5923255 w 6858001"/>
              <a:gd name="connsiteY46" fmla="*/ 132455 h 4963245"/>
              <a:gd name="connsiteX47" fmla="*/ 6079618 w 6858001"/>
              <a:gd name="connsiteY47" fmla="*/ 113629 h 4963245"/>
              <a:gd name="connsiteX48" fmla="*/ 6235294 w 6858001"/>
              <a:gd name="connsiteY48" fmla="*/ 93458 h 4963245"/>
              <a:gd name="connsiteX49" fmla="*/ 6391657 w 6858001"/>
              <a:gd name="connsiteY49" fmla="*/ 73455 h 4963245"/>
              <a:gd name="connsiteX50" fmla="*/ 6547333 w 6858001"/>
              <a:gd name="connsiteY50" fmla="*/ 50091 h 4963245"/>
              <a:gd name="connsiteX51" fmla="*/ 6702324 w 6858001"/>
              <a:gd name="connsiteY51" fmla="*/ 26222 h 496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4963245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4963245"/>
                </a:lnTo>
                <a:lnTo>
                  <a:pt x="0" y="4963244"/>
                </a:lnTo>
                <a:lnTo>
                  <a:pt x="0" y="900697"/>
                </a:lnTo>
                <a:lnTo>
                  <a:pt x="1" y="90069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8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5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4" y="252134"/>
                </a:lnTo>
                <a:lnTo>
                  <a:pt x="3946780" y="250117"/>
                </a:lnTo>
                <a:lnTo>
                  <a:pt x="4092855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7B57CFB-2AB4-7627-9AD8-A4AC02F45E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9871" y="2867000"/>
            <a:ext cx="3414010" cy="1123997"/>
          </a:xfrm>
          <a:prstGeom prst="rect">
            <a:avLst/>
          </a:prstGeom>
          <a:effectLst/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F737FBE-0F08-46F0-27CA-74D68FBBEE94}"/>
              </a:ext>
            </a:extLst>
          </p:cNvPr>
          <p:cNvSpPr txBox="1"/>
          <p:nvPr/>
        </p:nvSpPr>
        <p:spPr>
          <a:xfrm>
            <a:off x="601440" y="2098287"/>
            <a:ext cx="6627314" cy="4483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SčVK a. s.</a:t>
            </a: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Oblastní závod Turnov se sídlem v Jilemnici.</a:t>
            </a:r>
            <a:endParaRPr lang="en-US" sz="17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" panose="05000000000000000000" pitchFamily="2" charset="2"/>
              <a:buChar char="Ø"/>
            </a:pP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Aktuální k</a:t>
            </a:r>
            <a:r>
              <a:rPr lang="en-US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oncesní smlouva na provozování 2020 – 2030</a:t>
            </a: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endParaRPr lang="en-US" sz="17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Základní činnosti provozovatele</a:t>
            </a: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cs-CZ" sz="10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každodenní provoz a vztah k zákazníkům,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výběr</a:t>
            </a: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vodné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</a:t>
            </a: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stočné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ho,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vyjádření k projektovým dokumentací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m,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havarijní opravy, </a:t>
            </a:r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výměna vodoměrů, </a:t>
            </a:r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odebírání vzorků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opravy v rámci Plánu oprav, </a:t>
            </a:r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Century Gothic" panose="020B0502020202020204" pitchFamily="34" charset="0"/>
              <a:buChar char="-"/>
            </a:pP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běžná </a:t>
            </a: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údržba objektů (výmalba, 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drobné</a:t>
            </a:r>
            <a:r>
              <a:rPr lang="en-US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opravy…)</a:t>
            </a:r>
            <a:r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" panose="05000000000000000000" pitchFamily="2" charset="2"/>
              <a:buChar char="Ø"/>
            </a:pP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Spolupráce při investičních akcích VHS Turnov.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ct val="80000"/>
              <a:buFont typeface="Wingdings" panose="05000000000000000000" pitchFamily="2" charset="2"/>
              <a:buChar char="Ø"/>
            </a:pPr>
            <a:r>
              <a:rPr lang="cs-CZ" sz="17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Personální výměna ředitele závodu  a jeho zástupce v 2025.</a:t>
            </a:r>
            <a:endParaRPr lang="en-US" sz="17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01954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32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A83FDD7-695E-12F3-2912-F8EF45E3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848" y="1279457"/>
            <a:ext cx="3943243" cy="5248656"/>
          </a:xfrm>
        </p:spPr>
        <p:txBody>
          <a:bodyPr anchor="ctr">
            <a:normAutofit/>
          </a:bodyPr>
          <a:lstStyle/>
          <a:p>
            <a:pPr algn="ctr"/>
            <a:r>
              <a:rPr lang="cs-CZ"/>
              <a:t>Příjmy a výdaje VHS Turnov v roce 2025</a:t>
            </a:r>
            <a:br>
              <a:rPr lang="cs-CZ"/>
            </a:br>
            <a:br>
              <a:rPr lang="cs-CZ"/>
            </a:br>
            <a:br>
              <a:rPr lang="cs-CZ"/>
            </a:br>
            <a:endParaRPr lang="cs-CZ" sz="1200"/>
          </a:p>
        </p:txBody>
      </p:sp>
      <p:sp>
        <p:nvSpPr>
          <p:cNvPr id="19" name="Zástupný obsah 4">
            <a:extLst>
              <a:ext uri="{FF2B5EF4-FFF2-40B4-BE49-F238E27FC236}">
                <a16:creationId xmlns:a16="http://schemas.microsoft.com/office/drawing/2014/main" id="{86895253-C9AB-6191-EEE0-91F951573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0" y="804671"/>
            <a:ext cx="6905625" cy="5248657"/>
          </a:xfrm>
        </p:spPr>
        <p:txBody>
          <a:bodyPr anchor="ctr">
            <a:normAutofit/>
          </a:bodyPr>
          <a:lstStyle/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 b="1"/>
              <a:t>Příjmy 244 mil. Kč bez DPH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/>
              <a:t>Z toho nájemné od provozovatele – 130 mil. Kč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/>
              <a:t>Ostatní příjmy (dotace, příspěvky…) – 114 mil. Kč</a:t>
            </a:r>
          </a:p>
          <a:p>
            <a:pPr marL="0" indent="0">
              <a:buNone/>
            </a:pPr>
            <a:endParaRPr lang="cs-CZ"/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cs-CZ" b="1"/>
              <a:t>Výdaje + financování – 244 mil. Kč bez DPH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/>
              <a:t>Základní chod VHS – kancelář, finanční platby, náklady do VH majetku , daně a úroky – 42,5 mil. Kč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/>
              <a:t>Výdaje na investice a opravy – 189,6 mil. Kč</a:t>
            </a:r>
          </a:p>
          <a:p>
            <a:pPr>
              <a:buClr>
                <a:srgbClr val="FFFFFF"/>
              </a:buClr>
              <a:buFont typeface="Wingdings" panose="05000000000000000000" pitchFamily="2" charset="2"/>
              <a:buChar char="§"/>
            </a:pPr>
            <a:r>
              <a:rPr lang="cs-CZ"/>
              <a:t>Financování – 11,9 mil. Kč</a:t>
            </a:r>
          </a:p>
        </p:txBody>
      </p:sp>
    </p:spTree>
    <p:extLst>
      <p:ext uri="{BB962C8B-B14F-4D97-AF65-F5344CB8AC3E}">
        <p14:creationId xmlns:p14="http://schemas.microsoft.com/office/powerpoint/2010/main" val="31810623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3277FC4E1E4B499E9F600BAE393A3C" ma:contentTypeVersion="12" ma:contentTypeDescription="Create a new document." ma:contentTypeScope="" ma:versionID="164ffbcef5acbbfa1a4b0da610e56ae3">
  <xsd:schema xmlns:xsd="http://www.w3.org/2001/XMLSchema" xmlns:xs="http://www.w3.org/2001/XMLSchema" xmlns:p="http://schemas.microsoft.com/office/2006/metadata/properties" xmlns:ns2="a7da2eab-7a40-437b-a0eb-e71382002c43" xmlns:ns3="e2a5b259-e768-42ee-9a61-b740d006295a" targetNamespace="http://schemas.microsoft.com/office/2006/metadata/properties" ma:root="true" ma:fieldsID="dc3d3640e9ba029bda6d7c8521cd129d" ns2:_="" ns3:_="">
    <xsd:import namespace="a7da2eab-7a40-437b-a0eb-e71382002c43"/>
    <xsd:import namespace="e2a5b259-e768-42ee-9a61-b740d00629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da2eab-7a40-437b-a0eb-e71382002c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634af24-25d6-42d0-9a60-d9ccb3679a7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a5b259-e768-42ee-9a61-b740d00629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53aa93e-b040-4603-bc6e-91664710498e}" ma:internalName="TaxCatchAll" ma:showField="CatchAllData" ma:web="e2a5b259-e768-42ee-9a61-b740d00629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a5b259-e768-42ee-9a61-b740d006295a" xsi:nil="true"/>
    <lcf76f155ced4ddcb4097134ff3c332f xmlns="a7da2eab-7a40-437b-a0eb-e71382002c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CA42CB-C2CE-4A65-BE68-7C329B82145D}">
  <ds:schemaRefs>
    <ds:schemaRef ds:uri="a7da2eab-7a40-437b-a0eb-e71382002c43"/>
    <ds:schemaRef ds:uri="e2a5b259-e768-42ee-9a61-b740d006295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B1182E2-5809-4358-90EB-8AD664CFCE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043E81-C130-4283-8C8F-653B74920D13}">
  <ds:schemaRefs>
    <ds:schemaRef ds:uri="a7da2eab-7a40-437b-a0eb-e71382002c43"/>
    <ds:schemaRef ds:uri="e2a5b259-e768-42ee-9a61-b740d006295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1232</Words>
  <Application>Microsoft Office PowerPoint</Application>
  <PresentationFormat>Širokoúhlá obrazovka</PresentationFormat>
  <Paragraphs>191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2" baseType="lpstr">
      <vt:lpstr>Aptos</vt:lpstr>
      <vt:lpstr>Arial</vt:lpstr>
      <vt:lpstr>Century Gothic</vt:lpstr>
      <vt:lpstr>Times New Roman</vt:lpstr>
      <vt:lpstr>Wingdings</vt:lpstr>
      <vt:lpstr>Wingdings 3</vt:lpstr>
      <vt:lpstr>Ion</vt:lpstr>
      <vt:lpstr>Vodohospodářské sdružení Turnov   Aktuální informace o chodu svazku           (s využitím údajů z Výroční zprávy za rok 2025)</vt:lpstr>
      <vt:lpstr>Základní údaje o organizaci</vt:lpstr>
      <vt:lpstr>Prezentace aplikace PowerPoint</vt:lpstr>
      <vt:lpstr>Struktura a fungování VHS Turnov</vt:lpstr>
      <vt:lpstr>Prezentace aplikace PowerPoint</vt:lpstr>
      <vt:lpstr>Prezentace aplikace PowerPoint</vt:lpstr>
      <vt:lpstr>Prezentace aplikace PowerPoint</vt:lpstr>
      <vt:lpstr>Prezentace aplikace PowerPoint</vt:lpstr>
      <vt:lpstr>Příjmy a výdaje VHS Turnov v roce 2025   </vt:lpstr>
      <vt:lpstr>Finanční údaje – dotace, zadluženost</vt:lpstr>
      <vt:lpstr>Prezentace aplikace PowerPoint</vt:lpstr>
      <vt:lpstr>Cena vodného a stočného 2025     </vt:lpstr>
      <vt:lpstr>Prezentace aplikace PowerPoint</vt:lpstr>
      <vt:lpstr>Aktuální cíle svazku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Jiřina Bobková</dc:creator>
  <cp:lastModifiedBy>Jiřina Bobková</cp:lastModifiedBy>
  <cp:revision>1</cp:revision>
  <cp:lastPrinted>2025-06-18T06:03:09Z</cp:lastPrinted>
  <dcterms:created xsi:type="dcterms:W3CDTF">2025-04-30T09:50:20Z</dcterms:created>
  <dcterms:modified xsi:type="dcterms:W3CDTF">2026-05-05T10:40:26Z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0x010100EA3277FC4E1E4B499E9F600BAE393A3C</vt:lpwstr>
  </property>
  <property fmtid="{D5CDD505-2E9C-101B-9397-08002B2CF9AE}" pid="3" name="MediaServiceImageTags">
    <vt:lpwstr/>
  </property>
</Properties>
</file>